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24"/>
  </p:notesMasterIdLst>
  <p:handoutMasterIdLst>
    <p:handoutMasterId r:id="rId25"/>
  </p:handoutMasterIdLst>
  <p:sldIdLst>
    <p:sldId id="257" r:id="rId2"/>
    <p:sldId id="343" r:id="rId3"/>
    <p:sldId id="352" r:id="rId4"/>
    <p:sldId id="318" r:id="rId5"/>
    <p:sldId id="349" r:id="rId6"/>
    <p:sldId id="350" r:id="rId7"/>
    <p:sldId id="348" r:id="rId8"/>
    <p:sldId id="353" r:id="rId9"/>
    <p:sldId id="336" r:id="rId10"/>
    <p:sldId id="344" r:id="rId11"/>
    <p:sldId id="354" r:id="rId12"/>
    <p:sldId id="355" r:id="rId13"/>
    <p:sldId id="345" r:id="rId14"/>
    <p:sldId id="356" r:id="rId15"/>
    <p:sldId id="357" r:id="rId16"/>
    <p:sldId id="351" r:id="rId17"/>
    <p:sldId id="359" r:id="rId18"/>
    <p:sldId id="360" r:id="rId19"/>
    <p:sldId id="361" r:id="rId20"/>
    <p:sldId id="347" r:id="rId21"/>
    <p:sldId id="358" r:id="rId22"/>
    <p:sldId id="258" r:id="rId2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3D49B-508D-45F4-831A-C8387FBC47E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DC650E0-235F-4940-B78E-6A9F9BEBADD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2022.7-9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E4B565-50F4-4939-849E-CC6DB80655A2}" type="parTrans" cxnId="{659596C1-944D-4F37-AB51-D4E0E362972A}">
      <dgm:prSet/>
      <dgm:spPr/>
      <dgm:t>
        <a:bodyPr/>
        <a:lstStyle/>
        <a:p>
          <a:endParaRPr lang="zh-CN" altLang="en-US"/>
        </a:p>
      </dgm:t>
    </dgm:pt>
    <dgm:pt modelId="{51A8815A-BE42-47F6-AB9D-FE7833F151A9}" type="sibTrans" cxnId="{659596C1-944D-4F37-AB51-D4E0E362972A}">
      <dgm:prSet/>
      <dgm:spPr/>
      <dgm:t>
        <a:bodyPr/>
        <a:lstStyle/>
        <a:p>
          <a:endParaRPr lang="zh-CN" altLang="en-US"/>
        </a:p>
      </dgm:t>
    </dgm:pt>
    <dgm:pt modelId="{79FB271D-3524-4CC5-8EC3-3E2B0320D468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2023.4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EBD0E-55D3-481B-B649-04BC482E8683}" type="parTrans" cxnId="{8239C6F7-5E41-4C6C-B257-4D1F95DDA0D8}">
      <dgm:prSet/>
      <dgm:spPr/>
      <dgm:t>
        <a:bodyPr/>
        <a:lstStyle/>
        <a:p>
          <a:endParaRPr lang="zh-CN" altLang="en-US"/>
        </a:p>
      </dgm:t>
    </dgm:pt>
    <dgm:pt modelId="{1CC99CBE-25B3-4FF8-BB22-04D06990A11C}" type="sibTrans" cxnId="{8239C6F7-5E41-4C6C-B257-4D1F95DDA0D8}">
      <dgm:prSet/>
      <dgm:spPr/>
      <dgm:t>
        <a:bodyPr/>
        <a:lstStyle/>
        <a:p>
          <a:endParaRPr lang="zh-CN" altLang="en-US"/>
        </a:p>
      </dgm:t>
    </dgm:pt>
    <dgm:pt modelId="{DD9AADF5-AA12-4525-ABBB-745B74853D95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2022.10-11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3A5D6A-7FD6-4ECB-AE41-EC09A9634458}" type="sibTrans" cxnId="{77F793A9-FBDC-4F93-A9C2-81288B4CC45B}">
      <dgm:prSet/>
      <dgm:spPr/>
      <dgm:t>
        <a:bodyPr/>
        <a:lstStyle/>
        <a:p>
          <a:endParaRPr lang="zh-CN" altLang="en-US"/>
        </a:p>
      </dgm:t>
    </dgm:pt>
    <dgm:pt modelId="{F74B2BD7-880D-4306-A636-D05ECA46545B}" type="parTrans" cxnId="{77F793A9-FBDC-4F93-A9C2-81288B4CC45B}">
      <dgm:prSet/>
      <dgm:spPr/>
      <dgm:t>
        <a:bodyPr/>
        <a:lstStyle/>
        <a:p>
          <a:endParaRPr lang="zh-CN" altLang="en-US"/>
        </a:p>
      </dgm:t>
    </dgm:pt>
    <dgm:pt modelId="{518F655A-520E-49AF-8ADE-D19008A10D4B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2022.12-2023.1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A3D671-489C-4AD2-ABCA-E9CBF871D124}" type="parTrans" cxnId="{F377649C-93DE-44EF-B78F-61A2B27D4544}">
      <dgm:prSet/>
      <dgm:spPr/>
      <dgm:t>
        <a:bodyPr/>
        <a:lstStyle/>
        <a:p>
          <a:endParaRPr lang="zh-CN" altLang="en-US"/>
        </a:p>
      </dgm:t>
    </dgm:pt>
    <dgm:pt modelId="{362D9111-0D16-45B6-BDAA-C4B7748D70F7}" type="sibTrans" cxnId="{F377649C-93DE-44EF-B78F-61A2B27D4544}">
      <dgm:prSet/>
      <dgm:spPr/>
      <dgm:t>
        <a:bodyPr/>
        <a:lstStyle/>
        <a:p>
          <a:endParaRPr lang="zh-CN" altLang="en-US"/>
        </a:p>
      </dgm:t>
    </dgm:pt>
    <dgm:pt modelId="{D409CB7E-4373-441E-B316-2FA74E346AC2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2023.1-3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C927C0-BFA0-4BCF-AF4B-6345510306A3}" type="parTrans" cxnId="{885B6F96-AE0C-46C8-8C56-E1F2498F58F3}">
      <dgm:prSet/>
      <dgm:spPr/>
      <dgm:t>
        <a:bodyPr/>
        <a:lstStyle/>
        <a:p>
          <a:endParaRPr lang="zh-CN" altLang="en-US"/>
        </a:p>
      </dgm:t>
    </dgm:pt>
    <dgm:pt modelId="{B8318B4C-C962-4DC1-9C02-7FF8CD2844AD}" type="sibTrans" cxnId="{885B6F96-AE0C-46C8-8C56-E1F2498F58F3}">
      <dgm:prSet/>
      <dgm:spPr/>
      <dgm:t>
        <a:bodyPr/>
        <a:lstStyle/>
        <a:p>
          <a:endParaRPr lang="zh-CN" altLang="en-US"/>
        </a:p>
      </dgm:t>
    </dgm:pt>
    <dgm:pt modelId="{175B6DB4-27F1-432C-A357-A3575F5D3759}" type="pres">
      <dgm:prSet presAssocID="{CFB3D49B-508D-45F4-831A-C8387FBC47ED}" presName="Name0" presStyleCnt="0">
        <dgm:presLayoutVars>
          <dgm:dir/>
          <dgm:animLvl val="lvl"/>
          <dgm:resizeHandles val="exact"/>
        </dgm:presLayoutVars>
      </dgm:prSet>
      <dgm:spPr/>
    </dgm:pt>
    <dgm:pt modelId="{2E8B7378-A42E-4943-884E-5980C08BB235}" type="pres">
      <dgm:prSet presAssocID="{EDC650E0-235F-4940-B78E-6A9F9BEBADD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6253707-1EF4-49F1-8388-6A5735DA2809}" type="pres">
      <dgm:prSet presAssocID="{51A8815A-BE42-47F6-AB9D-FE7833F151A9}" presName="parTxOnlySpace" presStyleCnt="0"/>
      <dgm:spPr/>
    </dgm:pt>
    <dgm:pt modelId="{36A089EC-AF8E-4A88-8F22-72B98AE7E9C6}" type="pres">
      <dgm:prSet presAssocID="{DD9AADF5-AA12-4525-ABBB-745B74853D9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155EE3-39D5-4CE6-BD70-023A48D45CF5}" type="pres">
      <dgm:prSet presAssocID="{4C3A5D6A-7FD6-4ECB-AE41-EC09A9634458}" presName="parTxOnlySpace" presStyleCnt="0"/>
      <dgm:spPr/>
    </dgm:pt>
    <dgm:pt modelId="{437E8596-AEE5-47EF-8C0B-CCE90F5FF6D1}" type="pres">
      <dgm:prSet presAssocID="{518F655A-520E-49AF-8ADE-D19008A10D4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4AEA36-AF0A-4D06-A9DD-560BD9BE0C94}" type="pres">
      <dgm:prSet presAssocID="{362D9111-0D16-45B6-BDAA-C4B7748D70F7}" presName="parTxOnlySpace" presStyleCnt="0"/>
      <dgm:spPr/>
    </dgm:pt>
    <dgm:pt modelId="{20A40657-0467-4D11-81E9-C9F9D1148645}" type="pres">
      <dgm:prSet presAssocID="{D409CB7E-4373-441E-B316-2FA74E346AC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F57B215-8C10-4B40-9B8C-EB47E4DFF61B}" type="pres">
      <dgm:prSet presAssocID="{B8318B4C-C962-4DC1-9C02-7FF8CD2844AD}" presName="parTxOnlySpace" presStyleCnt="0"/>
      <dgm:spPr/>
    </dgm:pt>
    <dgm:pt modelId="{5A511E4F-1F2B-4DFC-9F59-70B9C5715CB9}" type="pres">
      <dgm:prSet presAssocID="{79FB271D-3524-4CC5-8EC3-3E2B0320D46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F640E4D-9030-4E09-B0F8-8588918CA9DD}" type="presOf" srcId="{CFB3D49B-508D-45F4-831A-C8387FBC47ED}" destId="{175B6DB4-27F1-432C-A357-A3575F5D3759}" srcOrd="0" destOrd="0" presId="urn:microsoft.com/office/officeart/2005/8/layout/chevron1"/>
    <dgm:cxn modelId="{A0CC0B85-6BFB-43D3-BB05-8786766BFEDB}" type="presOf" srcId="{DD9AADF5-AA12-4525-ABBB-745B74853D95}" destId="{36A089EC-AF8E-4A88-8F22-72B98AE7E9C6}" srcOrd="0" destOrd="0" presId="urn:microsoft.com/office/officeart/2005/8/layout/chevron1"/>
    <dgm:cxn modelId="{885B6F96-AE0C-46C8-8C56-E1F2498F58F3}" srcId="{CFB3D49B-508D-45F4-831A-C8387FBC47ED}" destId="{D409CB7E-4373-441E-B316-2FA74E346AC2}" srcOrd="3" destOrd="0" parTransId="{F7C927C0-BFA0-4BCF-AF4B-6345510306A3}" sibTransId="{B8318B4C-C962-4DC1-9C02-7FF8CD2844AD}"/>
    <dgm:cxn modelId="{7EB6A69A-C061-41F1-A23C-55FD253D411F}" type="presOf" srcId="{518F655A-520E-49AF-8ADE-D19008A10D4B}" destId="{437E8596-AEE5-47EF-8C0B-CCE90F5FF6D1}" srcOrd="0" destOrd="0" presId="urn:microsoft.com/office/officeart/2005/8/layout/chevron1"/>
    <dgm:cxn modelId="{F377649C-93DE-44EF-B78F-61A2B27D4544}" srcId="{CFB3D49B-508D-45F4-831A-C8387FBC47ED}" destId="{518F655A-520E-49AF-8ADE-D19008A10D4B}" srcOrd="2" destOrd="0" parTransId="{64A3D671-489C-4AD2-ABCA-E9CBF871D124}" sibTransId="{362D9111-0D16-45B6-BDAA-C4B7748D70F7}"/>
    <dgm:cxn modelId="{EECAAEA2-4041-4D1B-B591-FF8A60007DD5}" type="presOf" srcId="{79FB271D-3524-4CC5-8EC3-3E2B0320D468}" destId="{5A511E4F-1F2B-4DFC-9F59-70B9C5715CB9}" srcOrd="0" destOrd="0" presId="urn:microsoft.com/office/officeart/2005/8/layout/chevron1"/>
    <dgm:cxn modelId="{77F793A9-FBDC-4F93-A9C2-81288B4CC45B}" srcId="{CFB3D49B-508D-45F4-831A-C8387FBC47ED}" destId="{DD9AADF5-AA12-4525-ABBB-745B74853D95}" srcOrd="1" destOrd="0" parTransId="{F74B2BD7-880D-4306-A636-D05ECA46545B}" sibTransId="{4C3A5D6A-7FD6-4ECB-AE41-EC09A9634458}"/>
    <dgm:cxn modelId="{CB768DBB-7AD8-47CF-BCB5-08ED6693BB43}" type="presOf" srcId="{EDC650E0-235F-4940-B78E-6A9F9BEBADDA}" destId="{2E8B7378-A42E-4943-884E-5980C08BB235}" srcOrd="0" destOrd="0" presId="urn:microsoft.com/office/officeart/2005/8/layout/chevron1"/>
    <dgm:cxn modelId="{659596C1-944D-4F37-AB51-D4E0E362972A}" srcId="{CFB3D49B-508D-45F4-831A-C8387FBC47ED}" destId="{EDC650E0-235F-4940-B78E-6A9F9BEBADDA}" srcOrd="0" destOrd="0" parTransId="{0CE4B565-50F4-4939-849E-CC6DB80655A2}" sibTransId="{51A8815A-BE42-47F6-AB9D-FE7833F151A9}"/>
    <dgm:cxn modelId="{700373C8-8678-4740-AEE0-593820EF6996}" type="presOf" srcId="{D409CB7E-4373-441E-B316-2FA74E346AC2}" destId="{20A40657-0467-4D11-81E9-C9F9D1148645}" srcOrd="0" destOrd="0" presId="urn:microsoft.com/office/officeart/2005/8/layout/chevron1"/>
    <dgm:cxn modelId="{8239C6F7-5E41-4C6C-B257-4D1F95DDA0D8}" srcId="{CFB3D49B-508D-45F4-831A-C8387FBC47ED}" destId="{79FB271D-3524-4CC5-8EC3-3E2B0320D468}" srcOrd="4" destOrd="0" parTransId="{1B2EBD0E-55D3-481B-B649-04BC482E8683}" sibTransId="{1CC99CBE-25B3-4FF8-BB22-04D06990A11C}"/>
    <dgm:cxn modelId="{33313C35-FA5A-410A-A768-F78E652F115F}" type="presParOf" srcId="{175B6DB4-27F1-432C-A357-A3575F5D3759}" destId="{2E8B7378-A42E-4943-884E-5980C08BB235}" srcOrd="0" destOrd="0" presId="urn:microsoft.com/office/officeart/2005/8/layout/chevron1"/>
    <dgm:cxn modelId="{C910D939-8D5E-4451-8EC4-A348417FA773}" type="presParOf" srcId="{175B6DB4-27F1-432C-A357-A3575F5D3759}" destId="{16253707-1EF4-49F1-8388-6A5735DA2809}" srcOrd="1" destOrd="0" presId="urn:microsoft.com/office/officeart/2005/8/layout/chevron1"/>
    <dgm:cxn modelId="{DBDEBCB9-9FBD-438B-915A-676A6579C5EE}" type="presParOf" srcId="{175B6DB4-27F1-432C-A357-A3575F5D3759}" destId="{36A089EC-AF8E-4A88-8F22-72B98AE7E9C6}" srcOrd="2" destOrd="0" presId="urn:microsoft.com/office/officeart/2005/8/layout/chevron1"/>
    <dgm:cxn modelId="{FFD293A9-68AA-4545-B46E-27A3F7565E95}" type="presParOf" srcId="{175B6DB4-27F1-432C-A357-A3575F5D3759}" destId="{71155EE3-39D5-4CE6-BD70-023A48D45CF5}" srcOrd="3" destOrd="0" presId="urn:microsoft.com/office/officeart/2005/8/layout/chevron1"/>
    <dgm:cxn modelId="{BF2A1A19-D691-4455-A835-00BED6D82791}" type="presParOf" srcId="{175B6DB4-27F1-432C-A357-A3575F5D3759}" destId="{437E8596-AEE5-47EF-8C0B-CCE90F5FF6D1}" srcOrd="4" destOrd="0" presId="urn:microsoft.com/office/officeart/2005/8/layout/chevron1"/>
    <dgm:cxn modelId="{D0D8B235-A698-4287-8DB4-FE2A7213466F}" type="presParOf" srcId="{175B6DB4-27F1-432C-A357-A3575F5D3759}" destId="{B34AEA36-AF0A-4D06-A9DD-560BD9BE0C94}" srcOrd="5" destOrd="0" presId="urn:microsoft.com/office/officeart/2005/8/layout/chevron1"/>
    <dgm:cxn modelId="{7899AFEC-95CE-422C-AEAB-17FC4E4E536B}" type="presParOf" srcId="{175B6DB4-27F1-432C-A357-A3575F5D3759}" destId="{20A40657-0467-4D11-81E9-C9F9D1148645}" srcOrd="6" destOrd="0" presId="urn:microsoft.com/office/officeart/2005/8/layout/chevron1"/>
    <dgm:cxn modelId="{398DEB18-5549-41DC-B119-900A3770C0C2}" type="presParOf" srcId="{175B6DB4-27F1-432C-A357-A3575F5D3759}" destId="{FF57B215-8C10-4B40-9B8C-EB47E4DFF61B}" srcOrd="7" destOrd="0" presId="urn:microsoft.com/office/officeart/2005/8/layout/chevron1"/>
    <dgm:cxn modelId="{A2496EA9-7200-4B93-9039-001B4C7305D5}" type="presParOf" srcId="{175B6DB4-27F1-432C-A357-A3575F5D3759}" destId="{5A511E4F-1F2B-4DFC-9F59-70B9C5715C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B7378-A42E-4943-884E-5980C08BB235}">
      <dsp:nvSpPr>
        <dsp:cNvPr id="0" name=""/>
        <dsp:cNvSpPr/>
      </dsp:nvSpPr>
      <dsp:spPr>
        <a:xfrm>
          <a:off x="2592" y="0"/>
          <a:ext cx="2307236" cy="5275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2022.7-9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6360" y="0"/>
        <a:ext cx="1779700" cy="527536"/>
      </dsp:txXfrm>
    </dsp:sp>
    <dsp:sp modelId="{36A089EC-AF8E-4A88-8F22-72B98AE7E9C6}">
      <dsp:nvSpPr>
        <dsp:cNvPr id="0" name=""/>
        <dsp:cNvSpPr/>
      </dsp:nvSpPr>
      <dsp:spPr>
        <a:xfrm>
          <a:off x="2079105" y="0"/>
          <a:ext cx="2307236" cy="5275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2022.10-11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42873" y="0"/>
        <a:ext cx="1779700" cy="527536"/>
      </dsp:txXfrm>
    </dsp:sp>
    <dsp:sp modelId="{437E8596-AEE5-47EF-8C0B-CCE90F5FF6D1}">
      <dsp:nvSpPr>
        <dsp:cNvPr id="0" name=""/>
        <dsp:cNvSpPr/>
      </dsp:nvSpPr>
      <dsp:spPr>
        <a:xfrm>
          <a:off x="4155617" y="0"/>
          <a:ext cx="2307236" cy="5275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2022.12-2023.1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19385" y="0"/>
        <a:ext cx="1779700" cy="527536"/>
      </dsp:txXfrm>
    </dsp:sp>
    <dsp:sp modelId="{20A40657-0467-4D11-81E9-C9F9D1148645}">
      <dsp:nvSpPr>
        <dsp:cNvPr id="0" name=""/>
        <dsp:cNvSpPr/>
      </dsp:nvSpPr>
      <dsp:spPr>
        <a:xfrm>
          <a:off x="6232130" y="0"/>
          <a:ext cx="2307236" cy="5275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2023.1-3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95898" y="0"/>
        <a:ext cx="1779700" cy="527536"/>
      </dsp:txXfrm>
    </dsp:sp>
    <dsp:sp modelId="{5A511E4F-1F2B-4DFC-9F59-70B9C5715CB9}">
      <dsp:nvSpPr>
        <dsp:cNvPr id="0" name=""/>
        <dsp:cNvSpPr/>
      </dsp:nvSpPr>
      <dsp:spPr>
        <a:xfrm>
          <a:off x="8308643" y="0"/>
          <a:ext cx="2307236" cy="5275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2023.4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72411" y="0"/>
        <a:ext cx="1779700" cy="52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2022/5/17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2022/5/17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2022/5/17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101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01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0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0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7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.png"/><Relationship Id="rId7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7754" y="3429000"/>
            <a:ext cx="6253317" cy="81959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基于多维处理法的跨反馈区域自混合振动信号的鲁棒性提取</a:t>
            </a:r>
            <a:endParaRPr 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656965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葛世泽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2022.5.20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CD7ED121-DD9A-29AF-E57D-596A30D2E727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8" name="图片 7" descr="校徽-小">
              <a:extLst>
                <a:ext uri="{FF2B5EF4-FFF2-40B4-BE49-F238E27FC236}">
                  <a16:creationId xmlns:a16="http://schemas.microsoft.com/office/drawing/2014/main" id="{157B703C-F40B-B9FC-7CE9-3E67BBC3E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9" name="图片 8" descr="QQ图片20200520153341">
              <a:extLst>
                <a:ext uri="{FF2B5EF4-FFF2-40B4-BE49-F238E27FC236}">
                  <a16:creationId xmlns:a16="http://schemas.microsoft.com/office/drawing/2014/main" id="{95A9301E-2187-71A5-B414-2DF96D18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弱反馈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弱反馈区域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1)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7386D0-34AD-0C78-EB8D-A624E93C1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" y="1499988"/>
            <a:ext cx="5928875" cy="456590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C86B66-D45A-35B3-0627-B2A1317724AE}"/>
              </a:ext>
            </a:extLst>
          </p:cNvPr>
          <p:cNvGrpSpPr/>
          <p:nvPr/>
        </p:nvGrpSpPr>
        <p:grpSpPr>
          <a:xfrm>
            <a:off x="7251459" y="1528368"/>
            <a:ext cx="4412450" cy="4289397"/>
            <a:chOff x="7542978" y="1578844"/>
            <a:chExt cx="4412450" cy="428939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32896B8-E7BC-52CC-276B-EF52935676A9}"/>
                </a:ext>
              </a:extLst>
            </p:cNvPr>
            <p:cNvGrpSpPr/>
            <p:nvPr/>
          </p:nvGrpSpPr>
          <p:grpSpPr>
            <a:xfrm>
              <a:off x="7542978" y="1578844"/>
              <a:ext cx="4412450" cy="4289397"/>
              <a:chOff x="420307" y="1473063"/>
              <a:chExt cx="4412450" cy="42893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84E44E-D793-2B22-6CF4-5D30DBCF796F}"/>
                      </a:ext>
                    </a:extLst>
                  </p:cNvPr>
                  <p:cNvSpPr txBox="1"/>
                  <p:nvPr/>
                </p:nvSpPr>
                <p:spPr>
                  <a:xfrm>
                    <a:off x="420307" y="1473063"/>
                    <a:ext cx="39883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Algorithm 1: </a:t>
                    </a:r>
                    <a14:m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𝑇𝐹𝑃𝑀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]</m:t>
                        </m:r>
                      </m:oMath>
                    </a14:m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84E44E-D793-2B22-6CF4-5D30DBCF79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307" y="1473063"/>
                    <a:ext cx="39883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76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DB67779-CCF7-818D-F42B-7B56A17F69AC}"/>
                  </a:ext>
                </a:extLst>
              </p:cNvPr>
              <p:cNvGrpSpPr/>
              <p:nvPr/>
            </p:nvGrpSpPr>
            <p:grpSpPr>
              <a:xfrm>
                <a:off x="469783" y="1918595"/>
                <a:ext cx="4362974" cy="3843865"/>
                <a:chOff x="406403" y="1842395"/>
                <a:chExt cx="4362974" cy="38438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4E2E1C4-25AD-ACCB-8F09-0BEE99289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1960928"/>
                      <a:ext cx="1636410" cy="3793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  <m:brk m:alnAt="2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TFT</m:t>
                                </m:r>
                              </m:e>
                            </m:groupCh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3C33774D-EA56-4947-8E70-5A867CF815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1960928"/>
                      <a:ext cx="1636410" cy="3793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3B887762-DB29-238A-A872-B211B9E60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09" y="1842395"/>
                  <a:ext cx="3988399" cy="846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DA1E2B5-8A58-8CB7-0FA6-74702F4B4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08" y="1960928"/>
                  <a:ext cx="3988400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19E2AAAD-42AF-FF3A-7971-1437A265C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403" y="5686260"/>
                  <a:ext cx="4021505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073B411A-7891-3FB5-C1BE-9A698E5B62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3391049"/>
                      <a:ext cx="29261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altLang="zh-CN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073B411A-7891-3FB5-C1BE-9A698E5B6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3391049"/>
                      <a:ext cx="292618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917" r="-2917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D482341C-2A2F-25ED-8E8F-8D2A1A4D46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508" y="2550153"/>
                      <a:ext cx="2667205" cy="631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𝑇𝐹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0681CD85-C6B0-4C7D-8A49-6707CD03B9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508" y="2550153"/>
                      <a:ext cx="2667205" cy="63107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98AC122-D9D5-775E-D3C9-DA994A674217}"/>
                    </a:ext>
                  </a:extLst>
                </p:cNvPr>
                <p:cNvSpPr txBox="1"/>
                <p:nvPr/>
              </p:nvSpPr>
              <p:spPr>
                <a:xfrm>
                  <a:off x="439508" y="4219042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309BDDCF-29A7-020A-6ECD-A5129D0184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3977542"/>
                      <a:ext cx="4296882" cy="3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groupChr>
                            <m:groupChrPr>
                              <m:chr m:val="←"/>
                              <m:vertJc m:val="bot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e>
                          </m:groupChr>
                          <m:sSub>
                            <m:sSub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≈0)</m:t>
                          </m:r>
                        </m:oMath>
                      </a14:m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309BDDCF-29A7-020A-6ECD-A5129D0184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3977542"/>
                      <a:ext cx="4296882" cy="37215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94A1F2C-02CD-3DFE-37CC-22EB59C16ACC}"/>
                    </a:ext>
                  </a:extLst>
                </p:cNvPr>
                <p:cNvSpPr txBox="1"/>
                <p:nvPr/>
              </p:nvSpPr>
              <p:spPr>
                <a:xfrm>
                  <a:off x="7658546" y="4757103"/>
                  <a:ext cx="1909754" cy="400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groupChr>
                          <m:groupChrPr>
                            <m:chr m:val="←"/>
                            <m:vertJc m:val="bot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𝑀𝐻𝑇</m:t>
                            </m:r>
                          </m:e>
                        </m:groupCh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94A1F2C-02CD-3DFE-37CC-22EB59C16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546" y="4757103"/>
                  <a:ext cx="1909754" cy="4007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AFCC167-3256-9F89-1FD5-55224A053024}"/>
                    </a:ext>
                  </a:extLst>
                </p:cNvPr>
                <p:cNvSpPr txBox="1"/>
                <p:nvPr/>
              </p:nvSpPr>
              <p:spPr>
                <a:xfrm>
                  <a:off x="7625559" y="5374548"/>
                  <a:ext cx="1535164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AFCC167-3256-9F89-1FD5-55224A053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59" y="5374548"/>
                  <a:ext cx="1535164" cy="299249"/>
                </a:xfrm>
                <a:prstGeom prst="rect">
                  <a:avLst/>
                </a:prstGeom>
                <a:blipFill>
                  <a:blip r:embed="rId11"/>
                  <a:stretch>
                    <a:fillRect l="-2778" r="-1587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823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弱反馈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弱反馈区域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1)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C86B66-D45A-35B3-0627-B2A1317724AE}"/>
              </a:ext>
            </a:extLst>
          </p:cNvPr>
          <p:cNvGrpSpPr/>
          <p:nvPr/>
        </p:nvGrpSpPr>
        <p:grpSpPr>
          <a:xfrm>
            <a:off x="7251459" y="1528368"/>
            <a:ext cx="4412450" cy="4289397"/>
            <a:chOff x="7542978" y="1578844"/>
            <a:chExt cx="4412450" cy="428939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32896B8-E7BC-52CC-276B-EF52935676A9}"/>
                </a:ext>
              </a:extLst>
            </p:cNvPr>
            <p:cNvGrpSpPr/>
            <p:nvPr/>
          </p:nvGrpSpPr>
          <p:grpSpPr>
            <a:xfrm>
              <a:off x="7542978" y="1578844"/>
              <a:ext cx="4412450" cy="4289397"/>
              <a:chOff x="420307" y="1473063"/>
              <a:chExt cx="4412450" cy="42893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84E44E-D793-2B22-6CF4-5D30DBCF796F}"/>
                      </a:ext>
                    </a:extLst>
                  </p:cNvPr>
                  <p:cNvSpPr txBox="1"/>
                  <p:nvPr/>
                </p:nvSpPr>
                <p:spPr>
                  <a:xfrm>
                    <a:off x="420307" y="1473063"/>
                    <a:ext cx="39883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Algorithm 1: </a:t>
                    </a:r>
                    <a14:m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𝑇𝐹𝑃𝑀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]</m:t>
                        </m:r>
                      </m:oMath>
                    </a14:m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84E44E-D793-2B22-6CF4-5D30DBCF79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307" y="1473063"/>
                    <a:ext cx="39883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76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DB67779-CCF7-818D-F42B-7B56A17F69AC}"/>
                  </a:ext>
                </a:extLst>
              </p:cNvPr>
              <p:cNvGrpSpPr/>
              <p:nvPr/>
            </p:nvGrpSpPr>
            <p:grpSpPr>
              <a:xfrm>
                <a:off x="469783" y="1918595"/>
                <a:ext cx="4362974" cy="3843865"/>
                <a:chOff x="406403" y="1842395"/>
                <a:chExt cx="4362974" cy="38438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4E2E1C4-25AD-ACCB-8F09-0BEE99289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1960928"/>
                      <a:ext cx="1636410" cy="3793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  <m:brk m:alnAt="2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TFT</m:t>
                                </m:r>
                              </m:e>
                            </m:groupCh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3C33774D-EA56-4947-8E70-5A867CF815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1960928"/>
                      <a:ext cx="1636410" cy="3793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3B887762-DB29-238A-A872-B211B9E60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09" y="1842395"/>
                  <a:ext cx="3988399" cy="846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DA1E2B5-8A58-8CB7-0FA6-74702F4B4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08" y="1960928"/>
                  <a:ext cx="3988400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19E2AAAD-42AF-FF3A-7971-1437A265C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403" y="5686260"/>
                  <a:ext cx="4021505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073B411A-7891-3FB5-C1BE-9A698E5B62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3391049"/>
                      <a:ext cx="29261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altLang="zh-CN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073B411A-7891-3FB5-C1BE-9A698E5B6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3391049"/>
                      <a:ext cx="292618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917" r="-2917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D482341C-2A2F-25ED-8E8F-8D2A1A4D46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508" y="2550153"/>
                      <a:ext cx="2667205" cy="631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𝑇𝐹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0681CD85-C6B0-4C7D-8A49-6707CD03B9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508" y="2550153"/>
                      <a:ext cx="2667205" cy="6310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98AC122-D9D5-775E-D3C9-DA994A674217}"/>
                    </a:ext>
                  </a:extLst>
                </p:cNvPr>
                <p:cNvSpPr txBox="1"/>
                <p:nvPr/>
              </p:nvSpPr>
              <p:spPr>
                <a:xfrm>
                  <a:off x="439508" y="4219042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309BDDCF-29A7-020A-6ECD-A5129D0184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3977542"/>
                      <a:ext cx="4296882" cy="3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groupChr>
                            <m:groupChrPr>
                              <m:chr m:val="←"/>
                              <m:vertJc m:val="bot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e>
                          </m:groupChr>
                          <m:sSub>
                            <m:sSub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≈0)</m:t>
                          </m:r>
                        </m:oMath>
                      </a14:m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309BDDCF-29A7-020A-6ECD-A5129D0184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3977542"/>
                      <a:ext cx="4296882" cy="37215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94A1F2C-02CD-3DFE-37CC-22EB59C16ACC}"/>
                    </a:ext>
                  </a:extLst>
                </p:cNvPr>
                <p:cNvSpPr txBox="1"/>
                <p:nvPr/>
              </p:nvSpPr>
              <p:spPr>
                <a:xfrm>
                  <a:off x="7658546" y="4757103"/>
                  <a:ext cx="1909754" cy="400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groupChr>
                          <m:groupChrPr>
                            <m:chr m:val="←"/>
                            <m:vertJc m:val="bot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𝑀𝐻𝑇</m:t>
                            </m:r>
                          </m:e>
                        </m:groupCh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94A1F2C-02CD-3DFE-37CC-22EB59C16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546" y="4757103"/>
                  <a:ext cx="1909754" cy="4007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AFCC167-3256-9F89-1FD5-55224A053024}"/>
                    </a:ext>
                  </a:extLst>
                </p:cNvPr>
                <p:cNvSpPr txBox="1"/>
                <p:nvPr/>
              </p:nvSpPr>
              <p:spPr>
                <a:xfrm>
                  <a:off x="7625559" y="5374548"/>
                  <a:ext cx="1535164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AFCC167-3256-9F89-1FD5-55224A053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59" y="5374548"/>
                  <a:ext cx="1535164" cy="299249"/>
                </a:xfrm>
                <a:prstGeom prst="rect">
                  <a:avLst/>
                </a:prstGeom>
                <a:blipFill>
                  <a:blip r:embed="rId10"/>
                  <a:stretch>
                    <a:fillRect l="-2778" r="-1587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DF2C845-7C8C-422A-C4A2-029DEFD99C1B}"/>
              </a:ext>
            </a:extLst>
          </p:cNvPr>
          <p:cNvSpPr/>
          <p:nvPr/>
        </p:nvSpPr>
        <p:spPr>
          <a:xfrm>
            <a:off x="7050426" y="4075893"/>
            <a:ext cx="4563533" cy="107338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C592EB-D53A-1AEF-C32A-4A5ED650D721}"/>
                  </a:ext>
                </a:extLst>
              </p:cNvPr>
              <p:cNvSpPr txBox="1"/>
              <p:nvPr/>
            </p:nvSpPr>
            <p:spPr>
              <a:xfrm>
                <a:off x="578041" y="3364916"/>
                <a:ext cx="6861029" cy="2831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𝑗𝐼𝑚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𝑗𝐼𝑚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𝑗𝑅𝑒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600" dirty="0"/>
                  <a:t>)</a:t>
                </a:r>
              </a:p>
              <a:p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𝑗𝑅𝑒</m:t>
                          </m:r>
                          <m:d>
                            <m:d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sz="16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C592EB-D53A-1AEF-C32A-4A5ED650D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41" y="3364916"/>
                <a:ext cx="6861029" cy="2831994"/>
              </a:xfrm>
              <a:prstGeom prst="rect">
                <a:avLst/>
              </a:prstGeom>
              <a:blipFill>
                <a:blip r:embed="rId11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158EB3EF-5844-F744-E2A2-CFD7F438C469}"/>
              </a:ext>
            </a:extLst>
          </p:cNvPr>
          <p:cNvSpPr/>
          <p:nvPr/>
        </p:nvSpPr>
        <p:spPr>
          <a:xfrm>
            <a:off x="518141" y="1552176"/>
            <a:ext cx="6111259" cy="44760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0D5EFCB-7A88-D3E2-D059-9C339643B366}"/>
              </a:ext>
            </a:extLst>
          </p:cNvPr>
          <p:cNvCxnSpPr/>
          <p:nvPr/>
        </p:nvCxnSpPr>
        <p:spPr>
          <a:xfrm>
            <a:off x="6629400" y="1528368"/>
            <a:ext cx="421026" cy="25475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9AFEF32-4478-9F23-4B8E-BDFF8FEA0519}"/>
              </a:ext>
            </a:extLst>
          </p:cNvPr>
          <p:cNvCxnSpPr>
            <a:cxnSpLocks/>
          </p:cNvCxnSpPr>
          <p:nvPr/>
        </p:nvCxnSpPr>
        <p:spPr>
          <a:xfrm flipV="1">
            <a:off x="6629400" y="5102958"/>
            <a:ext cx="421026" cy="94911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EE526AF2-F07B-4892-BF34-84D378D09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87" y="1612582"/>
            <a:ext cx="5524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弱反馈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弱反馈区域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1)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C86B66-D45A-35B3-0627-B2A1317724AE}"/>
              </a:ext>
            </a:extLst>
          </p:cNvPr>
          <p:cNvGrpSpPr/>
          <p:nvPr/>
        </p:nvGrpSpPr>
        <p:grpSpPr>
          <a:xfrm>
            <a:off x="7251459" y="1528368"/>
            <a:ext cx="4412450" cy="4289397"/>
            <a:chOff x="7542978" y="1578844"/>
            <a:chExt cx="4412450" cy="428939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32896B8-E7BC-52CC-276B-EF52935676A9}"/>
                </a:ext>
              </a:extLst>
            </p:cNvPr>
            <p:cNvGrpSpPr/>
            <p:nvPr/>
          </p:nvGrpSpPr>
          <p:grpSpPr>
            <a:xfrm>
              <a:off x="7542978" y="1578844"/>
              <a:ext cx="4412450" cy="4289397"/>
              <a:chOff x="420307" y="1473063"/>
              <a:chExt cx="4412450" cy="42893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84E44E-D793-2B22-6CF4-5D30DBCF796F}"/>
                      </a:ext>
                    </a:extLst>
                  </p:cNvPr>
                  <p:cNvSpPr txBox="1"/>
                  <p:nvPr/>
                </p:nvSpPr>
                <p:spPr>
                  <a:xfrm>
                    <a:off x="420307" y="1473063"/>
                    <a:ext cx="39883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Algorithm 1: </a:t>
                    </a:r>
                    <a14:m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𝑇𝐹𝑃𝑀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]</m:t>
                        </m:r>
                      </m:oMath>
                    </a14:m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84E44E-D793-2B22-6CF4-5D30DBCF79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307" y="1473063"/>
                    <a:ext cx="39883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76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DB67779-CCF7-818D-F42B-7B56A17F69AC}"/>
                  </a:ext>
                </a:extLst>
              </p:cNvPr>
              <p:cNvGrpSpPr/>
              <p:nvPr/>
            </p:nvGrpSpPr>
            <p:grpSpPr>
              <a:xfrm>
                <a:off x="469783" y="1918595"/>
                <a:ext cx="4362974" cy="3843865"/>
                <a:chOff x="406403" y="1842395"/>
                <a:chExt cx="4362974" cy="38438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4E2E1C4-25AD-ACCB-8F09-0BEE99289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1960928"/>
                      <a:ext cx="1636410" cy="3793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  <m:brk m:alnAt="2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TFT</m:t>
                                </m:r>
                              </m:e>
                            </m:groupCh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𝑇𝐹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3C33774D-EA56-4947-8E70-5A867CF815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1960928"/>
                      <a:ext cx="1636410" cy="3793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3B887762-DB29-238A-A872-B211B9E60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09" y="1842395"/>
                  <a:ext cx="3988399" cy="846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DA1E2B5-8A58-8CB7-0FA6-74702F4B4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08" y="1960928"/>
                  <a:ext cx="3988400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19E2AAAD-42AF-FF3A-7971-1437A265C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403" y="5686260"/>
                  <a:ext cx="4021505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073B411A-7891-3FB5-C1BE-9A698E5B62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3391049"/>
                      <a:ext cx="29261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altLang="zh-CN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073B411A-7891-3FB5-C1BE-9A698E5B6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3391049"/>
                      <a:ext cx="292618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917" r="-2917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D482341C-2A2F-25ED-8E8F-8D2A1A4D46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508" y="2550153"/>
                      <a:ext cx="2667205" cy="631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𝑇𝐹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0681CD85-C6B0-4C7D-8A49-6707CD03B9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508" y="2550153"/>
                      <a:ext cx="2667205" cy="6310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98AC122-D9D5-775E-D3C9-DA994A674217}"/>
                    </a:ext>
                  </a:extLst>
                </p:cNvPr>
                <p:cNvSpPr txBox="1"/>
                <p:nvPr/>
              </p:nvSpPr>
              <p:spPr>
                <a:xfrm>
                  <a:off x="439508" y="4219042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309BDDCF-29A7-020A-6ECD-A5129D0184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495" y="3977542"/>
                      <a:ext cx="4296882" cy="3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groupChr>
                            <m:groupChrPr>
                              <m:chr m:val="←"/>
                              <m:vertJc m:val="bot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e>
                          </m:groupChr>
                          <m:sSub>
                            <m:sSub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≈0)</m:t>
                          </m:r>
                        </m:oMath>
                      </a14:m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309BDDCF-29A7-020A-6ECD-A5129D0184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95" y="3977542"/>
                      <a:ext cx="4296882" cy="37215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94A1F2C-02CD-3DFE-37CC-22EB59C16ACC}"/>
                    </a:ext>
                  </a:extLst>
                </p:cNvPr>
                <p:cNvSpPr txBox="1"/>
                <p:nvPr/>
              </p:nvSpPr>
              <p:spPr>
                <a:xfrm>
                  <a:off x="7658546" y="4757103"/>
                  <a:ext cx="1909754" cy="400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groupChr>
                          <m:groupChrPr>
                            <m:chr m:val="←"/>
                            <m:vertJc m:val="bot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𝑀𝐻𝑇</m:t>
                            </m:r>
                          </m:e>
                        </m:groupCh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94A1F2C-02CD-3DFE-37CC-22EB59C16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546" y="4757103"/>
                  <a:ext cx="1909754" cy="4007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AFCC167-3256-9F89-1FD5-55224A053024}"/>
                    </a:ext>
                  </a:extLst>
                </p:cNvPr>
                <p:cNvSpPr txBox="1"/>
                <p:nvPr/>
              </p:nvSpPr>
              <p:spPr>
                <a:xfrm>
                  <a:off x="7625559" y="5374548"/>
                  <a:ext cx="1535164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AFCC167-3256-9F89-1FD5-55224A053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59" y="5374548"/>
                  <a:ext cx="1535164" cy="299249"/>
                </a:xfrm>
                <a:prstGeom prst="rect">
                  <a:avLst/>
                </a:prstGeom>
                <a:blipFill>
                  <a:blip r:embed="rId10"/>
                  <a:stretch>
                    <a:fillRect l="-2778" r="-1587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D5D7CD2-48F5-9A42-1897-817886862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03" y="1528368"/>
            <a:ext cx="6977156" cy="44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C2B8CA-DBE3-F6E1-CC85-6B1FB366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9" y="1330711"/>
            <a:ext cx="10977910" cy="4966568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适度反馈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895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适度反馈区域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 &lt; 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4.6)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96063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599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适度反馈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895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适度反馈区域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 &lt; 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4.6)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A10AAA-F652-221B-5669-F912067FA81C}"/>
              </a:ext>
            </a:extLst>
          </p:cNvPr>
          <p:cNvSpPr txBox="1"/>
          <p:nvPr/>
        </p:nvSpPr>
        <p:spPr>
          <a:xfrm>
            <a:off x="469783" y="6009215"/>
            <a:ext cx="6327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分析要点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隔直流与基频  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条纹主频识别 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给出主频合理区间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58B0DB2-ED5A-A716-6AC8-39766A5D2289}"/>
              </a:ext>
            </a:extLst>
          </p:cNvPr>
          <p:cNvGrpSpPr/>
          <p:nvPr/>
        </p:nvGrpSpPr>
        <p:grpSpPr>
          <a:xfrm>
            <a:off x="318749" y="1400963"/>
            <a:ext cx="10985084" cy="4552026"/>
            <a:chOff x="318749" y="1400963"/>
            <a:chExt cx="10985084" cy="4552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0CC7D33-9420-1D18-60AF-08AFECB73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4377" y="1400963"/>
              <a:ext cx="5489456" cy="4495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B7FF9-5ABE-6FFD-6D97-A1A138448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749" y="1554768"/>
              <a:ext cx="5744429" cy="439822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7BAE4C-53A5-64CC-B3EC-922D6604B386}"/>
                </a:ext>
              </a:extLst>
            </p:cNvPr>
            <p:cNvSpPr/>
            <p:nvPr/>
          </p:nvSpPr>
          <p:spPr>
            <a:xfrm>
              <a:off x="2200275" y="3333750"/>
              <a:ext cx="609600" cy="685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C9F9222-AFD8-BEDF-7435-C2B874171D4F}"/>
                </a:ext>
              </a:extLst>
            </p:cNvPr>
            <p:cNvCxnSpPr/>
            <p:nvPr/>
          </p:nvCxnSpPr>
          <p:spPr>
            <a:xfrm flipH="1">
              <a:off x="2809875" y="1612440"/>
              <a:ext cx="3543300" cy="172131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8C21903-C18D-627F-668F-5876994F987C}"/>
                </a:ext>
              </a:extLst>
            </p:cNvPr>
            <p:cNvCxnSpPr/>
            <p:nvPr/>
          </p:nvCxnSpPr>
          <p:spPr>
            <a:xfrm flipH="1" flipV="1">
              <a:off x="2809875" y="4019550"/>
              <a:ext cx="3543300" cy="150495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98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599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适度反馈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4370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适度反馈区域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 &lt; 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4.6)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：有效反馈区讨论</a:t>
            </a:r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991DC23E-1AC0-AFDF-66A2-50C4F521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8" y="1612582"/>
            <a:ext cx="6496124" cy="4468843"/>
          </a:xfrm>
          <a:prstGeom prst="rect">
            <a:avLst/>
          </a:prstGeom>
        </p:spPr>
      </p:pic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AE43E902-EA5F-A5BC-C6A6-AFE7A7729957}"/>
              </a:ext>
            </a:extLst>
          </p:cNvPr>
          <p:cNvGrpSpPr/>
          <p:nvPr/>
        </p:nvGrpSpPr>
        <p:grpSpPr>
          <a:xfrm>
            <a:off x="7251459" y="1528368"/>
            <a:ext cx="4602185" cy="4613247"/>
            <a:chOff x="7251459" y="1528368"/>
            <a:chExt cx="4602185" cy="46132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9F9EA3EE-ECF9-CD96-3671-33B01CD39B44}"/>
                    </a:ext>
                  </a:extLst>
                </p:cNvPr>
                <p:cNvSpPr txBox="1"/>
                <p:nvPr/>
              </p:nvSpPr>
              <p:spPr>
                <a:xfrm>
                  <a:off x="7367026" y="3166789"/>
                  <a:ext cx="16442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(1,:)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9F9EA3EE-ECF9-CD96-3671-33B01CD39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026" y="3166789"/>
                  <a:ext cx="164423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46" r="-3346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5CA1D483-AD47-968F-0477-8B38A7B0631A}"/>
                    </a:ext>
                  </a:extLst>
                </p:cNvPr>
                <p:cNvSpPr txBox="1"/>
                <p:nvPr/>
              </p:nvSpPr>
              <p:spPr>
                <a:xfrm>
                  <a:off x="7601066" y="3398056"/>
                  <a:ext cx="3454348" cy="3354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     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𝑓𝑖𝑛𝑑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𝑇𝐹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==0     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𝑑𝑜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5CA1D483-AD47-968F-0477-8B38A7B06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066" y="3398056"/>
                  <a:ext cx="3454348" cy="335476"/>
                </a:xfrm>
                <a:prstGeom prst="rect">
                  <a:avLst/>
                </a:prstGeom>
                <a:blipFill>
                  <a:blip r:embed="rId6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ACC8807B-16C8-CBE5-D1F4-57D9922AA0F6}"/>
                    </a:ext>
                  </a:extLst>
                </p:cNvPr>
                <p:cNvSpPr txBox="1"/>
                <p:nvPr/>
              </p:nvSpPr>
              <p:spPr>
                <a:xfrm>
                  <a:off x="8075477" y="3711344"/>
                  <a:ext cx="253537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𝐻𝑜𝑙𝑑</m:t>
                      </m:r>
                      <m:r>
                        <a:rPr lang="en-US" altLang="zh-CN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𝑃𝑒𝑎𝑘𝑠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𝑜𝑡h𝑒𝑟𝑠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ACC8807B-16C8-CBE5-D1F4-57D9922AA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5477" y="3711344"/>
                  <a:ext cx="253537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4C41499E-B0F3-920A-27B1-19DEF6D4EFFD}"/>
                    </a:ext>
                  </a:extLst>
                </p:cNvPr>
                <p:cNvSpPr txBox="1"/>
                <p:nvPr/>
              </p:nvSpPr>
              <p:spPr>
                <a:xfrm>
                  <a:off x="7643737" y="3935217"/>
                  <a:ext cx="50604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𝑒𝑛𝑑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4C41499E-B0F3-920A-27B1-19DEF6D4E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3737" y="3935217"/>
                  <a:ext cx="50604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553CE6B0-50FB-DA7A-C653-9B02617EF926}"/>
                    </a:ext>
                  </a:extLst>
                </p:cNvPr>
                <p:cNvSpPr txBox="1"/>
                <p:nvPr/>
              </p:nvSpPr>
              <p:spPr>
                <a:xfrm>
                  <a:off x="7334040" y="4198617"/>
                  <a:ext cx="50604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𝑒𝑛𝑑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553CE6B0-50FB-DA7A-C653-9B02617EF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40" y="4198617"/>
                  <a:ext cx="50604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708A8BE7-AEFA-3F01-5F99-9E09C2891F6B}"/>
                </a:ext>
              </a:extLst>
            </p:cNvPr>
            <p:cNvGrpSpPr/>
            <p:nvPr/>
          </p:nvGrpSpPr>
          <p:grpSpPr>
            <a:xfrm>
              <a:off x="7251459" y="1528368"/>
              <a:ext cx="4602185" cy="4613247"/>
              <a:chOff x="7542978" y="1578844"/>
              <a:chExt cx="4602185" cy="4613247"/>
            </a:xfrm>
          </p:grpSpPr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3A63294C-17AA-CD69-6816-92218A4465F0}"/>
                  </a:ext>
                </a:extLst>
              </p:cNvPr>
              <p:cNvGrpSpPr/>
              <p:nvPr/>
            </p:nvGrpSpPr>
            <p:grpSpPr>
              <a:xfrm>
                <a:off x="7542978" y="1578844"/>
                <a:ext cx="4602185" cy="4613247"/>
                <a:chOff x="420307" y="1473063"/>
                <a:chExt cx="4602185" cy="46132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文本框 160">
                      <a:extLst>
                        <a:ext uri="{FF2B5EF4-FFF2-40B4-BE49-F238E27FC236}">
                          <a16:creationId xmlns:a16="http://schemas.microsoft.com/office/drawing/2014/main" id="{137CF11B-F5E4-8E88-B90F-920C6C0F5D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07" y="1473063"/>
                      <a:ext cx="39883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2: </a:t>
                      </a:r>
                      <a14:m>
                        <m:oMath xmlns:m="http://schemas.openxmlformats.org/officeDocument/2006/math"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𝑇𝐹𝑃𝑀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[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 ]</m:t>
                          </m:r>
                        </m:oMath>
                      </a14:m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A8E2C716-6021-6C8B-9FEB-257E1199CF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307" y="1473063"/>
                      <a:ext cx="3988334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59" t="-4000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2" name="组合 161">
                  <a:extLst>
                    <a:ext uri="{FF2B5EF4-FFF2-40B4-BE49-F238E27FC236}">
                      <a16:creationId xmlns:a16="http://schemas.microsoft.com/office/drawing/2014/main" id="{21B5D29E-FCC8-7CC6-5248-D014F86D901F}"/>
                    </a:ext>
                  </a:extLst>
                </p:cNvPr>
                <p:cNvGrpSpPr/>
                <p:nvPr/>
              </p:nvGrpSpPr>
              <p:grpSpPr>
                <a:xfrm>
                  <a:off x="469783" y="1927061"/>
                  <a:ext cx="4552709" cy="4159249"/>
                  <a:chOff x="406403" y="1850861"/>
                  <a:chExt cx="4552709" cy="41592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3" name="文本框 162">
                        <a:extLst>
                          <a:ext uri="{FF2B5EF4-FFF2-40B4-BE49-F238E27FC236}">
                            <a16:creationId xmlns:a16="http://schemas.microsoft.com/office/drawing/2014/main" id="{1FCB30B9-E524-601A-BA83-014409CF26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2495" y="2036897"/>
                        <a:ext cx="1267398" cy="2950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l-GR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sty m:val="p"/>
                                      <m:brk m:alnAt="2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TFT</m:t>
                                  </m:r>
                                </m:e>
                              </m:groupCh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2" name="文本框 21">
                        <a:extLst>
                          <a:ext uri="{FF2B5EF4-FFF2-40B4-BE49-F238E27FC236}">
                            <a16:creationId xmlns:a16="http://schemas.microsoft.com/office/drawing/2014/main" id="{B5EB7F03-59D1-20CC-E599-63BF9687C4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2495" y="2036897"/>
                        <a:ext cx="1267398" cy="29508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415" r="-4348" b="-2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64" name="直接连接符 163">
                    <a:extLst>
                      <a:ext uri="{FF2B5EF4-FFF2-40B4-BE49-F238E27FC236}">
                        <a16:creationId xmlns:a16="http://schemas.microsoft.com/office/drawing/2014/main" id="{3EC02207-7B2D-EA7D-F5E5-C67CCB2A9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9509" y="1850861"/>
                    <a:ext cx="4519603" cy="8742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直接连接符 164">
                    <a:extLst>
                      <a:ext uri="{FF2B5EF4-FFF2-40B4-BE49-F238E27FC236}">
                        <a16:creationId xmlns:a16="http://schemas.microsoft.com/office/drawing/2014/main" id="{B5DFBDB3-0300-01C8-4763-B77EB4A7F1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9508" y="1960928"/>
                    <a:ext cx="4519604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直接连接符 165">
                    <a:extLst>
                      <a:ext uri="{FF2B5EF4-FFF2-40B4-BE49-F238E27FC236}">
                        <a16:creationId xmlns:a16="http://schemas.microsoft.com/office/drawing/2014/main" id="{4EFE3BAB-DCEE-E436-0242-9B593EB53B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403" y="6010110"/>
                    <a:ext cx="4462440" cy="0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7" name="文本框 166">
                        <a:extLst>
                          <a:ext uri="{FF2B5EF4-FFF2-40B4-BE49-F238E27FC236}">
                            <a16:creationId xmlns:a16="http://schemas.microsoft.com/office/drawing/2014/main" id="{D3BE860D-E0F5-E1E1-E1A2-19A219224F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3118" y="4447115"/>
                        <a:ext cx="226683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l-GR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a14:m>
                        <a:r>
                          <a:rPr lang="en-US" altLang="zh-CN" sz="140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    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≥1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文本框 26">
                        <a:extLst>
                          <a:ext uri="{FF2B5EF4-FFF2-40B4-BE49-F238E27FC236}">
                            <a16:creationId xmlns:a16="http://schemas.microsoft.com/office/drawing/2014/main" id="{EAC4CB27-4AD6-62C4-6092-5F31DE2D819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3118" y="4447115"/>
                        <a:ext cx="2266839" cy="215444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2688" r="-2419" b="-3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8" name="文本框 167">
                        <a:extLst>
                          <a:ext uri="{FF2B5EF4-FFF2-40B4-BE49-F238E27FC236}">
                            <a16:creationId xmlns:a16="http://schemas.microsoft.com/office/drawing/2014/main" id="{9CF43483-C20B-CC0F-2BE4-E6E4A813207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690" y="2407946"/>
                        <a:ext cx="2074029" cy="490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𝑇𝐹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𝑇𝐹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𝑇𝐹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8" name="文本框 27">
                        <a:extLst>
                          <a:ext uri="{FF2B5EF4-FFF2-40B4-BE49-F238E27FC236}">
                            <a16:creationId xmlns:a16="http://schemas.microsoft.com/office/drawing/2014/main" id="{86EF1489-3A1C-E4AA-5842-FD66D4E4033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690" y="2407946"/>
                        <a:ext cx="2074029" cy="490775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466" b="-1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308F86C5-17E2-AAE3-E6FB-3F4C00D15E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9508" y="4219042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zh-CN" alt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0" name="文本框 169">
                        <a:extLst>
                          <a:ext uri="{FF2B5EF4-FFF2-40B4-BE49-F238E27FC236}">
                            <a16:creationId xmlns:a16="http://schemas.microsoft.com/office/drawing/2014/main" id="{D0B9A088-E77D-4DB7-DFC8-434FBFAD28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3516" y="4746872"/>
                        <a:ext cx="3332322" cy="2894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)∙</m:t>
                            </m:r>
                            <m:sSub>
                              <m:sSub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groupChr>
                              <m:groupChrPr>
                                <m:chr m:val="←"/>
                                <m:vertJc m:val="bot"/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e>
                            </m:groupChr>
                            <m:sSub>
                              <m:sSubPr>
                                <m:ctrlPr>
                                  <a:rPr lang="el-GR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.∗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𝑇𝐹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≈0)</m:t>
                            </m:r>
                          </m:oMath>
                        </a14:m>
                        <a:r>
                          <a:rPr lang="en-US" altLang="zh-CN" sz="1400" dirty="0"/>
                          <a:t> </a:t>
                        </a:r>
                        <a:endParaRPr lang="zh-CN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0" name="文本框 29">
                        <a:extLst>
                          <a:ext uri="{FF2B5EF4-FFF2-40B4-BE49-F238E27FC236}">
                            <a16:creationId xmlns:a16="http://schemas.microsoft.com/office/drawing/2014/main" id="{EB20078D-6A90-8DB1-01D5-86A462ACC1B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3516" y="4746872"/>
                        <a:ext cx="3332322" cy="289438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280" r="-183" b="-2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文本框 158">
                    <a:extLst>
                      <a:ext uri="{FF2B5EF4-FFF2-40B4-BE49-F238E27FC236}">
                        <a16:creationId xmlns:a16="http://schemas.microsoft.com/office/drawing/2014/main" id="{E3D1EE92-19F5-10A8-BF25-B2554CD5947C}"/>
                      </a:ext>
                    </a:extLst>
                  </p:cNvPr>
                  <p:cNvSpPr txBox="1"/>
                  <p:nvPr/>
                </p:nvSpPr>
                <p:spPr>
                  <a:xfrm>
                    <a:off x="7679169" y="5373254"/>
                    <a:ext cx="1480405" cy="311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groupChr>
                            <m:groupChrPr>
                              <m:chr m:val="←"/>
                              <m:vertJc m:val="bot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𝑀𝐻𝑇</m:t>
                              </m:r>
                            </m:e>
                          </m:groupCh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DED2290D-621C-948E-7975-1454E5D11B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9169" y="5373254"/>
                    <a:ext cx="1480405" cy="31162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35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文本框 159">
                    <a:extLst>
                      <a:ext uri="{FF2B5EF4-FFF2-40B4-BE49-F238E27FC236}">
                        <a16:creationId xmlns:a16="http://schemas.microsoft.com/office/drawing/2014/main" id="{7962139C-AE93-C828-506E-09DD1921E139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473" y="5812345"/>
                    <a:ext cx="1191544" cy="2326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49F6739A-3D55-454E-203D-22AA32BE0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473" y="5812345"/>
                    <a:ext cx="1191544" cy="23269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 r="-1026" b="-26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2679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跨反馈区域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&lt; 1.6)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9D8D89F-01E9-1471-C522-C67F2718CB88}"/>
              </a:ext>
            </a:extLst>
          </p:cNvPr>
          <p:cNvGrpSpPr/>
          <p:nvPr/>
        </p:nvGrpSpPr>
        <p:grpSpPr>
          <a:xfrm>
            <a:off x="7251458" y="1528368"/>
            <a:ext cx="4602186" cy="4613247"/>
            <a:chOff x="7542977" y="1578844"/>
            <a:chExt cx="4602186" cy="4613247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578AA86-7280-A664-F7D9-22EA4A30FDB7}"/>
                </a:ext>
              </a:extLst>
            </p:cNvPr>
            <p:cNvGrpSpPr/>
            <p:nvPr/>
          </p:nvGrpSpPr>
          <p:grpSpPr>
            <a:xfrm>
              <a:off x="7542977" y="1578844"/>
              <a:ext cx="4602186" cy="4613247"/>
              <a:chOff x="420306" y="1473063"/>
              <a:chExt cx="4602186" cy="46132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25B2145-6379-8CCF-B01A-C7561F79894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306" y="1473063"/>
                    <a:ext cx="460218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Algorithm 3: </a:t>
                    </a:r>
                    <a14:m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𝑇𝐹𝑃𝑀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25B2145-6379-8CCF-B01A-C7561F7989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306" y="1473063"/>
                    <a:ext cx="4602185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9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4B8DC7C-0A01-DE87-D2F3-03B66E980B7E}"/>
                  </a:ext>
                </a:extLst>
              </p:cNvPr>
              <p:cNvGrpSpPr/>
              <p:nvPr/>
            </p:nvGrpSpPr>
            <p:grpSpPr>
              <a:xfrm>
                <a:off x="469783" y="1927061"/>
                <a:ext cx="4552709" cy="4159249"/>
                <a:chOff x="406403" y="1850861"/>
                <a:chExt cx="4552709" cy="41592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5D959A04-166D-871C-5D6E-2CA3266F5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969" y="3399919"/>
                      <a:ext cx="1407886" cy="2950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l-GR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  <m:brk m:alnAt="2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TFT</m:t>
                                </m:r>
                              </m:e>
                            </m:groupCh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𝑇𝐹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5D959A04-166D-871C-5D6E-2CA3266F53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969" y="3399919"/>
                      <a:ext cx="1407886" cy="29508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165" r="-3896" b="-244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F613E238-8D25-1BC2-E793-FAA6EAE4E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09" y="1850861"/>
                  <a:ext cx="4519603" cy="8742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074934D9-2002-5CE9-7687-F16646BE11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08" y="1960928"/>
                  <a:ext cx="4519604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1FE2CA59-1863-229C-075B-B0C755A80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403" y="6010110"/>
                  <a:ext cx="4462440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C63E85AA-546E-2266-BEF7-CC79B0466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18" y="4421714"/>
                      <a:ext cx="226683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altLang="zh-CN" sz="1400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    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C63E85AA-546E-2266-BEF7-CC79B04666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18" y="4421714"/>
                      <a:ext cx="2266839" cy="21544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688" r="-2419" b="-3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D56DA2BC-B952-9DC8-2A2F-F6060C469D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508" y="3809286"/>
                      <a:ext cx="2074029" cy="490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𝑇𝐹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𝑇𝐹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D56DA2BC-B952-9DC8-2A2F-F6060C469D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508" y="3809286"/>
                      <a:ext cx="2074029" cy="4907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471" b="-12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7BE6129F-65BA-0ACA-687F-02DAA1AA356C}"/>
                    </a:ext>
                  </a:extLst>
                </p:cNvPr>
                <p:cNvSpPr txBox="1"/>
                <p:nvPr/>
              </p:nvSpPr>
              <p:spPr>
                <a:xfrm>
                  <a:off x="439508" y="4219042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143CBF17-C628-C28D-827F-FA3D1A07E1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516" y="4746872"/>
                      <a:ext cx="3332322" cy="289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groupChr>
                            <m:groupChrPr>
                              <m:chr m:val="←"/>
                              <m:vertJc m:val="bot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e>
                          </m:groupChr>
                          <m:sSub>
                            <m:sSubPr>
                              <m:ctrlPr>
                                <a:rPr lang="el-GR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.∗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𝑇𝐹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≈0)</m:t>
                          </m:r>
                        </m:oMath>
                      </a14:m>
                      <a:r>
                        <a:rPr lang="en-US" altLang="zh-CN" sz="1400" dirty="0"/>
                        <a:t> </a:t>
                      </a:r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EB20078D-6A90-8DB1-01D5-86A462ACC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516" y="4746872"/>
                      <a:ext cx="3332322" cy="28943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280" r="-183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FA4E67B-0F30-8B97-6BCC-CFF87A730A2A}"/>
                    </a:ext>
                  </a:extLst>
                </p:cNvPr>
                <p:cNvSpPr txBox="1"/>
                <p:nvPr/>
              </p:nvSpPr>
              <p:spPr>
                <a:xfrm>
                  <a:off x="7662235" y="5373254"/>
                  <a:ext cx="1480405" cy="311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groupChr>
                          <m:groupChrPr>
                            <m:chr m:val="←"/>
                            <m:vertJc m:val="bot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𝑀𝐻𝑇</m:t>
                            </m:r>
                          </m:e>
                        </m:groupCh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FA4E67B-0F30-8B97-6BCC-CFF87A730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235" y="5373254"/>
                  <a:ext cx="1480405" cy="311624"/>
                </a:xfrm>
                <a:prstGeom prst="rect">
                  <a:avLst/>
                </a:prstGeom>
                <a:blipFill>
                  <a:blip r:embed="rId9"/>
                  <a:stretch>
                    <a:fillRect l="-823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926D922-DF52-019D-2A64-106A4B4DA57C}"/>
                    </a:ext>
                  </a:extLst>
                </p:cNvPr>
                <p:cNvSpPr txBox="1"/>
                <p:nvPr/>
              </p:nvSpPr>
              <p:spPr>
                <a:xfrm>
                  <a:off x="7696473" y="5812345"/>
                  <a:ext cx="1191544" cy="232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  <m:r>
                          <a:rPr lang="zh-CN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9F6739A-3D55-454E-203D-22AA32BE0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73" y="5812345"/>
                  <a:ext cx="1191544" cy="232692"/>
                </a:xfrm>
                <a:prstGeom prst="rect">
                  <a:avLst/>
                </a:prstGeom>
                <a:blipFill>
                  <a:blip r:embed="rId10"/>
                  <a:stretch>
                    <a:fillRect l="-2564" r="-1026" b="-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567A51-F175-85C8-543B-421B2DD6649F}"/>
                  </a:ext>
                </a:extLst>
              </p:cNvPr>
              <p:cNvSpPr txBox="1"/>
              <p:nvPr/>
            </p:nvSpPr>
            <p:spPr>
              <a:xfrm>
                <a:off x="7334040" y="2230742"/>
                <a:ext cx="2784608" cy="300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altLang="zh-CN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</m:e>
                      </m:groupCh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DC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Offset</m:t>
                          </m:r>
                        </m:e>
                      </m:groupChr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567A51-F175-85C8-543B-421B2DD66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40" y="2230742"/>
                <a:ext cx="2784608" cy="300275"/>
              </a:xfrm>
              <a:prstGeom prst="rect">
                <a:avLst/>
              </a:prstGeom>
              <a:blipFill>
                <a:blip r:embed="rId11"/>
                <a:stretch>
                  <a:fillRect r="-438" b="-24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4715D6A-E9F8-E78F-C545-69DB53B242C2}"/>
                  </a:ext>
                </a:extLst>
              </p:cNvPr>
              <p:cNvSpPr txBox="1"/>
              <p:nvPr/>
            </p:nvSpPr>
            <p:spPr>
              <a:xfrm>
                <a:off x="7314281" y="2639423"/>
                <a:ext cx="698793" cy="381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</m:groupChr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4715D6A-E9F8-E78F-C545-69DB53B24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81" y="2639423"/>
                <a:ext cx="698793" cy="381771"/>
              </a:xfrm>
              <a:prstGeom prst="rect">
                <a:avLst/>
              </a:prstGeom>
              <a:blipFill>
                <a:blip r:embed="rId12"/>
                <a:stretch>
                  <a:fillRect r="-100877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F13B3DE-4020-2F03-3417-309323863CB2}"/>
                  </a:ext>
                </a:extLst>
              </p:cNvPr>
              <p:cNvSpPr txBox="1"/>
              <p:nvPr/>
            </p:nvSpPr>
            <p:spPr>
              <a:xfrm>
                <a:off x="7314281" y="3037708"/>
                <a:ext cx="698793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𝐸𝑛𝑣𝑒𝑙𝑜𝑝𝑒</m:t>
                          </m:r>
                        </m:e>
                      </m:groupChr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F13B3DE-4020-2F03-3417-309323863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81" y="3037708"/>
                <a:ext cx="698793" cy="391004"/>
              </a:xfrm>
              <a:prstGeom prst="rect">
                <a:avLst/>
              </a:prstGeom>
              <a:blipFill>
                <a:blip r:embed="rId13"/>
                <a:stretch>
                  <a:fillRect r="-141228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40D2380-CE50-7622-37BD-F007020EF6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977" y="1566834"/>
            <a:ext cx="6491629" cy="433865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66C117FC-4A81-7CA9-3EAA-063C08480AFE}"/>
              </a:ext>
            </a:extLst>
          </p:cNvPr>
          <p:cNvSpPr txBox="1"/>
          <p:nvPr/>
        </p:nvSpPr>
        <p:spPr>
          <a:xfrm>
            <a:off x="469783" y="5972338"/>
            <a:ext cx="6737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改善情况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C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范围扩展到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RMSE = 2.56%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扩展方向：图像处理</a:t>
            </a:r>
          </a:p>
        </p:txBody>
      </p:sp>
    </p:spTree>
    <p:extLst>
      <p:ext uri="{BB962C8B-B14F-4D97-AF65-F5344CB8AC3E}">
        <p14:creationId xmlns:p14="http://schemas.microsoft.com/office/powerpoint/2010/main" val="2703876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扩展方向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：图像处理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872F1F-8578-009D-60E7-CAEB7184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" y="1612582"/>
            <a:ext cx="5346817" cy="44830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7C97BE-136A-C5B6-72EE-ADADFECCD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72" t="6549" r="19164" b="16376"/>
          <a:stretch/>
        </p:blipFill>
        <p:spPr>
          <a:xfrm>
            <a:off x="6687347" y="1797331"/>
            <a:ext cx="3853653" cy="38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1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扩展方向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：图像处理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872F1F-8578-009D-60E7-CAEB7184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" y="1612582"/>
            <a:ext cx="5346817" cy="4483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C563BA-1341-3F64-5555-F905B23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296" y="2027589"/>
            <a:ext cx="6567348" cy="36530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6584FC-B7C8-D86F-2B9A-30B5013566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7" t="8070" r="51701" b="61800"/>
          <a:stretch/>
        </p:blipFill>
        <p:spPr>
          <a:xfrm>
            <a:off x="5685044" y="2150535"/>
            <a:ext cx="3078771" cy="14916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BC2962-FCE5-4AB3-57F5-434F4D1AB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86" t="8070" r="6928" b="61800"/>
          <a:stretch/>
        </p:blipFill>
        <p:spPr>
          <a:xfrm>
            <a:off x="8877359" y="2150535"/>
            <a:ext cx="3014133" cy="14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2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2BED6-1DDC-C65A-EAA0-0E9BF9724BC4}"/>
              </a:ext>
            </a:extLst>
          </p:cNvPr>
          <p:cNvSpPr txBox="1"/>
          <p:nvPr/>
        </p:nvSpPr>
        <p:spPr>
          <a:xfrm>
            <a:off x="469783" y="116143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扩展方向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：图像处理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73E7E1-3C87-F21C-9702-BBBC3671E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71" y="1467364"/>
            <a:ext cx="8092210" cy="4777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64CAE6-22C1-229A-1A8F-396615D0B9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123"/>
          <a:stretch/>
        </p:blipFill>
        <p:spPr>
          <a:xfrm>
            <a:off x="8051627" y="1434740"/>
            <a:ext cx="3857700" cy="48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pic>
        <p:nvPicPr>
          <p:cNvPr id="43" name="图片 42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35ADADCE-224D-89F8-C254-88987D51F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F32B7B-6B1C-4D3A-452F-746733BBA3C6}"/>
              </a:ext>
            </a:extLst>
          </p:cNvPr>
          <p:cNvSpPr txBox="1"/>
          <p:nvPr/>
        </p:nvSpPr>
        <p:spPr>
          <a:xfrm>
            <a:off x="5520070" y="1075267"/>
            <a:ext cx="607730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绪论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  SMI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理论及信号成分分析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时频分析基础及原理分析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4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跨反馈水平信号的算法设计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5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147205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3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总结与时间安排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1D7EB1B8-1ACC-4DB6-B269-DFB244EC78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704154"/>
                  </p:ext>
                </p:extLst>
              </p:nvPr>
            </p:nvGraphicFramePr>
            <p:xfrm>
              <a:off x="469783" y="4386765"/>
              <a:ext cx="5557454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6987">
                      <a:extLst>
                        <a:ext uri="{9D8B030D-6E8A-4147-A177-3AD203B41FA5}">
                          <a16:colId xmlns:a16="http://schemas.microsoft.com/office/drawing/2014/main" val="1655809542"/>
                        </a:ext>
                      </a:extLst>
                    </a:gridCol>
                    <a:gridCol w="939800">
                      <a:extLst>
                        <a:ext uri="{9D8B030D-6E8A-4147-A177-3AD203B41FA5}">
                          <a16:colId xmlns:a16="http://schemas.microsoft.com/office/drawing/2014/main" val="157671517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708543712"/>
                        </a:ext>
                      </a:extLst>
                    </a:gridCol>
                    <a:gridCol w="905933">
                      <a:extLst>
                        <a:ext uri="{9D8B030D-6E8A-4147-A177-3AD203B41FA5}">
                          <a16:colId xmlns:a16="http://schemas.microsoft.com/office/drawing/2014/main" val="473517125"/>
                        </a:ext>
                      </a:extLst>
                    </a:gridCol>
                    <a:gridCol w="897467">
                      <a:extLst>
                        <a:ext uri="{9D8B030D-6E8A-4147-A177-3AD203B41FA5}">
                          <a16:colId xmlns:a16="http://schemas.microsoft.com/office/drawing/2014/main" val="860749571"/>
                        </a:ext>
                      </a:extLst>
                    </a:gridCol>
                    <a:gridCol w="922867">
                      <a:extLst>
                        <a:ext uri="{9D8B030D-6E8A-4147-A177-3AD203B41FA5}">
                          <a16:colId xmlns:a16="http://schemas.microsoft.com/office/drawing/2014/main" val="3740874462"/>
                        </a:ext>
                      </a:extLst>
                    </a:gridCol>
                  </a:tblGrid>
                  <a:tr h="163406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0669933"/>
                      </a:ext>
                    </a:extLst>
                  </a:tr>
                  <a:tr h="16061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7880595"/>
                      </a:ext>
                    </a:extLst>
                  </a:tr>
                  <a:tr h="163406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0.04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0.013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0.008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270507"/>
                      </a:ext>
                    </a:extLst>
                  </a:tr>
                  <a:tr h="18057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0.36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0.042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367836"/>
                      </a:ext>
                    </a:extLst>
                  </a:tr>
                  <a:tr h="163406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0.2~0.8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0.15~0. 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0.1~0.35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0.03~0.2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0.01~0.1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0.01~0.05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431540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1D7EB1B8-1ACC-4DB6-B269-DFB244EC78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704154"/>
                  </p:ext>
                </p:extLst>
              </p:nvPr>
            </p:nvGraphicFramePr>
            <p:xfrm>
              <a:off x="469783" y="4386765"/>
              <a:ext cx="5557454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6987">
                      <a:extLst>
                        <a:ext uri="{9D8B030D-6E8A-4147-A177-3AD203B41FA5}">
                          <a16:colId xmlns:a16="http://schemas.microsoft.com/office/drawing/2014/main" val="1655809542"/>
                        </a:ext>
                      </a:extLst>
                    </a:gridCol>
                    <a:gridCol w="939800">
                      <a:extLst>
                        <a:ext uri="{9D8B030D-6E8A-4147-A177-3AD203B41FA5}">
                          <a16:colId xmlns:a16="http://schemas.microsoft.com/office/drawing/2014/main" val="157671517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708543712"/>
                        </a:ext>
                      </a:extLst>
                    </a:gridCol>
                    <a:gridCol w="905933">
                      <a:extLst>
                        <a:ext uri="{9D8B030D-6E8A-4147-A177-3AD203B41FA5}">
                          <a16:colId xmlns:a16="http://schemas.microsoft.com/office/drawing/2014/main" val="473517125"/>
                        </a:ext>
                      </a:extLst>
                    </a:gridCol>
                    <a:gridCol w="897467">
                      <a:extLst>
                        <a:ext uri="{9D8B030D-6E8A-4147-A177-3AD203B41FA5}">
                          <a16:colId xmlns:a16="http://schemas.microsoft.com/office/drawing/2014/main" val="860749571"/>
                        </a:ext>
                      </a:extLst>
                    </a:gridCol>
                    <a:gridCol w="922867">
                      <a:extLst>
                        <a:ext uri="{9D8B030D-6E8A-4147-A177-3AD203B41FA5}">
                          <a16:colId xmlns:a16="http://schemas.microsoft.com/office/drawing/2014/main" val="3740874462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25" t="-909" r="-472500" b="-146364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410" t="-1667" r="-532" b="-35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066993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78805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0.04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0.013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0.008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2705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0.36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0.042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3678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0.2~0.8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0.15~0. 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0.1~0.35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0.03~0.2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0.01~0.1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400" b="1" i="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0.01~0.05</a:t>
                          </a:r>
                          <a:endParaRPr lang="zh-CN" altLang="en-US" sz="1400" b="1" i="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4315403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0E73D21-C2F0-44E6-A705-C9E65555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635" y="1234573"/>
            <a:ext cx="4093750" cy="30256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30A744-2445-1477-D00B-7EB05411B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726" y="1819942"/>
            <a:ext cx="5187905" cy="39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5A107D8-C6F9-4A3B-8C72-3881978884F2}"/>
              </a:ext>
            </a:extLst>
          </p:cNvPr>
          <p:cNvSpPr txBox="1"/>
          <p:nvPr/>
        </p:nvSpPr>
        <p:spPr>
          <a:xfrm>
            <a:off x="469783" y="67950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3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总结与时间安排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6F5E67F-F27B-4B0B-8E26-F307B7B1B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043258"/>
              </p:ext>
            </p:extLst>
          </p:nvPr>
        </p:nvGraphicFramePr>
        <p:xfrm>
          <a:off x="626890" y="3165232"/>
          <a:ext cx="10618472" cy="527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2CB8F2EF-50A3-4636-B5B2-ED4FE3611FCA}"/>
              </a:ext>
            </a:extLst>
          </p:cNvPr>
          <p:cNvGrpSpPr/>
          <p:nvPr/>
        </p:nvGrpSpPr>
        <p:grpSpPr>
          <a:xfrm>
            <a:off x="1107831" y="1433146"/>
            <a:ext cx="1459523" cy="1740690"/>
            <a:chOff x="1107831" y="1433146"/>
            <a:chExt cx="1459523" cy="1740690"/>
          </a:xfrm>
          <a:noFill/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5F4442B-9932-47FA-8FC2-140E4D8AD6D6}"/>
                </a:ext>
              </a:extLst>
            </p:cNvPr>
            <p:cNvSpPr/>
            <p:nvPr/>
          </p:nvSpPr>
          <p:spPr>
            <a:xfrm>
              <a:off x="1107831" y="1433146"/>
              <a:ext cx="1459523" cy="1477108"/>
            </a:xfrm>
            <a:prstGeom prst="roundRect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3808920-537A-4B48-82EC-4F8B1BD2F20E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837593" y="2910254"/>
              <a:ext cx="0" cy="263582"/>
            </a:xfrm>
            <a:prstGeom prst="line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EB55D9-FF8D-4C49-AA3C-DDD6EC7129D4}"/>
              </a:ext>
            </a:extLst>
          </p:cNvPr>
          <p:cNvGrpSpPr/>
          <p:nvPr/>
        </p:nvGrpSpPr>
        <p:grpSpPr>
          <a:xfrm>
            <a:off x="5146426" y="1436075"/>
            <a:ext cx="1459523" cy="1740690"/>
            <a:chOff x="1107831" y="1433146"/>
            <a:chExt cx="1459523" cy="1740690"/>
          </a:xfrm>
          <a:noFill/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07B1F38-2E36-4B58-B663-A188964EFDCD}"/>
                </a:ext>
              </a:extLst>
            </p:cNvPr>
            <p:cNvSpPr/>
            <p:nvPr/>
          </p:nvSpPr>
          <p:spPr>
            <a:xfrm>
              <a:off x="1107831" y="1433146"/>
              <a:ext cx="1459523" cy="1477108"/>
            </a:xfrm>
            <a:prstGeom prst="roundRect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6DE9B10-A629-4592-A5D5-CA2DC62691EA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837593" y="2910254"/>
              <a:ext cx="0" cy="263582"/>
            </a:xfrm>
            <a:prstGeom prst="line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17958C-4D79-450F-83A1-B37956314F4D}"/>
              </a:ext>
            </a:extLst>
          </p:cNvPr>
          <p:cNvGrpSpPr/>
          <p:nvPr/>
        </p:nvGrpSpPr>
        <p:grpSpPr>
          <a:xfrm>
            <a:off x="9296393" y="1436079"/>
            <a:ext cx="1459523" cy="1740690"/>
            <a:chOff x="1107831" y="1433146"/>
            <a:chExt cx="1459523" cy="1740690"/>
          </a:xfrm>
          <a:noFill/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8CA2FF8-E53B-4237-B9AE-CFC2667B319D}"/>
                </a:ext>
              </a:extLst>
            </p:cNvPr>
            <p:cNvSpPr/>
            <p:nvPr/>
          </p:nvSpPr>
          <p:spPr>
            <a:xfrm>
              <a:off x="1107831" y="1433146"/>
              <a:ext cx="1459523" cy="1477108"/>
            </a:xfrm>
            <a:prstGeom prst="roundRect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C85EA01-2CA8-49B7-ABB3-A4B087CB9EAC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1837593" y="2910254"/>
              <a:ext cx="0" cy="263582"/>
            </a:xfrm>
            <a:prstGeom prst="line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4752321-7F62-40C5-9A96-A4C1A3A5EA1D}"/>
              </a:ext>
            </a:extLst>
          </p:cNvPr>
          <p:cNvGrpSpPr/>
          <p:nvPr/>
        </p:nvGrpSpPr>
        <p:grpSpPr>
          <a:xfrm rot="10800000">
            <a:off x="3106616" y="3669317"/>
            <a:ext cx="1459523" cy="1740690"/>
            <a:chOff x="1107831" y="1433146"/>
            <a:chExt cx="1459523" cy="1740690"/>
          </a:xfrm>
          <a:noFill/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500E4DB-61D5-494E-A4C5-01835B3EE1CB}"/>
                </a:ext>
              </a:extLst>
            </p:cNvPr>
            <p:cNvSpPr/>
            <p:nvPr/>
          </p:nvSpPr>
          <p:spPr>
            <a:xfrm>
              <a:off x="1107831" y="1433146"/>
              <a:ext cx="1459523" cy="1477108"/>
            </a:xfrm>
            <a:prstGeom prst="roundRect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03B530A-0918-4FBA-93AE-7643A02D56C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1837593" y="2910254"/>
              <a:ext cx="0" cy="263582"/>
            </a:xfrm>
            <a:prstGeom prst="line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3B9BC1-2D33-4B0B-93BD-1116067E4266}"/>
              </a:ext>
            </a:extLst>
          </p:cNvPr>
          <p:cNvGrpSpPr/>
          <p:nvPr/>
        </p:nvGrpSpPr>
        <p:grpSpPr>
          <a:xfrm rot="10800000">
            <a:off x="7224343" y="3663459"/>
            <a:ext cx="1459523" cy="1740690"/>
            <a:chOff x="1107831" y="1433146"/>
            <a:chExt cx="1459523" cy="1740690"/>
          </a:xfrm>
          <a:noFill/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AA319FC-9569-48BD-BE39-51EB8CD93072}"/>
                </a:ext>
              </a:extLst>
            </p:cNvPr>
            <p:cNvSpPr/>
            <p:nvPr/>
          </p:nvSpPr>
          <p:spPr>
            <a:xfrm>
              <a:off x="1107831" y="1433146"/>
              <a:ext cx="1459523" cy="1477108"/>
            </a:xfrm>
            <a:prstGeom prst="roundRect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E1DDB6C-363E-4B16-909D-1D05F503AA8D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837593" y="2910254"/>
              <a:ext cx="0" cy="263582"/>
            </a:xfrm>
            <a:prstGeom prst="line">
              <a:avLst/>
            </a:prstGeom>
            <a:grpFill/>
            <a:ln w="28575">
              <a:solidFill>
                <a:srgbClr val="9BA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A5F3AA8-869E-44F6-8996-F85A548825E4}"/>
              </a:ext>
            </a:extLst>
          </p:cNvPr>
          <p:cNvSpPr txBox="1"/>
          <p:nvPr/>
        </p:nvSpPr>
        <p:spPr>
          <a:xfrm>
            <a:off x="1276312" y="1582436"/>
            <a:ext cx="122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BA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完成剩余部分仿真及理论研究工作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695711C-89B2-43C5-B04B-186AC984A764}"/>
              </a:ext>
            </a:extLst>
          </p:cNvPr>
          <p:cNvSpPr txBox="1"/>
          <p:nvPr/>
        </p:nvSpPr>
        <p:spPr>
          <a:xfrm>
            <a:off x="3277311" y="4067901"/>
            <a:ext cx="122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BA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完成实验设计及实验数据处理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D22AA78-0DBA-463E-8F27-10D008A8B14F}"/>
              </a:ext>
            </a:extLst>
          </p:cNvPr>
          <p:cNvSpPr txBox="1"/>
          <p:nvPr/>
        </p:nvSpPr>
        <p:spPr>
          <a:xfrm>
            <a:off x="5320057" y="1571535"/>
            <a:ext cx="122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BA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完成论文调研工作及论文初稿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D3E0AE-B8DF-46FC-AA0D-A23BB4972754}"/>
              </a:ext>
            </a:extLst>
          </p:cNvPr>
          <p:cNvSpPr txBox="1"/>
          <p:nvPr/>
        </p:nvSpPr>
        <p:spPr>
          <a:xfrm>
            <a:off x="7395038" y="4070102"/>
            <a:ext cx="122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BA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完成论文修稿工作，调整论文内容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54A26EF-D080-4FB0-B8F9-D240897BD252}"/>
              </a:ext>
            </a:extLst>
          </p:cNvPr>
          <p:cNvSpPr txBox="1"/>
          <p:nvPr/>
        </p:nvSpPr>
        <p:spPr>
          <a:xfrm>
            <a:off x="9467088" y="1568245"/>
            <a:ext cx="122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BA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完成论文格式、打印等后期工作</a:t>
            </a:r>
          </a:p>
        </p:txBody>
      </p:sp>
    </p:spTree>
    <p:extLst>
      <p:ext uri="{BB962C8B-B14F-4D97-AF65-F5344CB8AC3E}">
        <p14:creationId xmlns:p14="http://schemas.microsoft.com/office/powerpoint/2010/main" val="1673581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zh-CN" altLang="en-US" sz="8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聆 听</a:t>
            </a:r>
            <a:endParaRPr lang="zh-cn" sz="8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Continue--</a:t>
            </a:r>
            <a:endParaRPr lang="zh-cn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pic>
        <p:nvPicPr>
          <p:cNvPr id="43" name="图片 42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35ADADCE-224D-89F8-C254-88987D51F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DD65C1-9427-127C-4F6F-C0741FD892A3}"/>
              </a:ext>
            </a:extLst>
          </p:cNvPr>
          <p:cNvSpPr txBox="1"/>
          <p:nvPr/>
        </p:nvSpPr>
        <p:spPr>
          <a:xfrm>
            <a:off x="5308600" y="30596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1  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的时频分析原理</a:t>
            </a:r>
          </a:p>
        </p:txBody>
      </p:sp>
    </p:spTree>
    <p:extLst>
      <p:ext uri="{BB962C8B-B14F-4D97-AF65-F5344CB8AC3E}">
        <p14:creationId xmlns:p14="http://schemas.microsoft.com/office/powerpoint/2010/main" val="96233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1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的时频分析原理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FB876EC-48EB-1C99-10C2-0B079D365EA0}"/>
                  </a:ext>
                </a:extLst>
              </p:cNvPr>
              <p:cNvSpPr txBox="1"/>
              <p:nvPr/>
            </p:nvSpPr>
            <p:spPr>
              <a:xfrm>
                <a:off x="609599" y="1225969"/>
                <a:ext cx="4440342" cy="1423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eqArr>
                      <m:eqArrPr>
                        <m:ctrlPr>
                          <a:rPr lang="zh-CN" altLang="zh-CN" sz="16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1+</m:t>
                            </m:r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𝑚𝑐𝑜𝑠</m:t>
                            </m:r>
                            <m:d>
                              <m:d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)+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arctan</m:t>
                            </m:r>
                            <m: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n-US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6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eqArr>
                      <m:r>
                        <a:rPr lang="en-US" altLang="zh-CN" sz="16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zh-CN" altLang="en-US" sz="16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16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FB876EC-48EB-1C99-10C2-0B079D36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25969"/>
                <a:ext cx="4440342" cy="1423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号 8">
            <a:extLst>
              <a:ext uri="{FF2B5EF4-FFF2-40B4-BE49-F238E27FC236}">
                <a16:creationId xmlns:a16="http://schemas.microsoft.com/office/drawing/2014/main" id="{918024F0-CFCA-CFC8-7D5E-B3B9B17748DD}"/>
              </a:ext>
            </a:extLst>
          </p:cNvPr>
          <p:cNvSpPr/>
          <p:nvPr/>
        </p:nvSpPr>
        <p:spPr>
          <a:xfrm>
            <a:off x="327170" y="1234573"/>
            <a:ext cx="282429" cy="1323450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2742E0E-C3B8-8255-2B2A-1F06810CF40E}"/>
                  </a:ext>
                </a:extLst>
              </p:cNvPr>
              <p:cNvSpPr txBox="1"/>
              <p:nvPr/>
            </p:nvSpPr>
            <p:spPr>
              <a:xfrm>
                <a:off x="327171" y="4359245"/>
                <a:ext cx="2808046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𝑚𝑐𝑜𝑠</m:t>
                          </m:r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2742E0E-C3B8-8255-2B2A-1F06810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1" y="4359245"/>
                <a:ext cx="2808046" cy="370294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7B0A69BB-6A63-2BC2-FCC7-50BE4443A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8" y="1234573"/>
            <a:ext cx="4848671" cy="3407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7221ABE-2AE9-FA81-870B-8F755E8B9116}"/>
                  </a:ext>
                </a:extLst>
              </p:cNvPr>
              <p:cNvSpPr txBox="1"/>
              <p:nvPr/>
            </p:nvSpPr>
            <p:spPr>
              <a:xfrm>
                <a:off x="934164" y="4955138"/>
                <a:ext cx="32822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600" b="0" i="0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7221ABE-2AE9-FA81-870B-8F755E8B9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64" y="4955138"/>
                <a:ext cx="3282234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F6BC0040-E369-081C-13BA-A63B7A7A5CAF}"/>
              </a:ext>
            </a:extLst>
          </p:cNvPr>
          <p:cNvSpPr/>
          <p:nvPr/>
        </p:nvSpPr>
        <p:spPr>
          <a:xfrm>
            <a:off x="468383" y="5009089"/>
            <a:ext cx="465781" cy="265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6E5EB44F-63BF-DD0A-81E1-85ABEBA0871F}"/>
              </a:ext>
            </a:extLst>
          </p:cNvPr>
          <p:cNvSpPr/>
          <p:nvPr/>
        </p:nvSpPr>
        <p:spPr>
          <a:xfrm>
            <a:off x="468383" y="5647442"/>
            <a:ext cx="465781" cy="265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83B4CE0-D2E6-524D-5537-06FC59B1A36D}"/>
                  </a:ext>
                </a:extLst>
              </p:cNvPr>
              <p:cNvSpPr txBox="1"/>
              <p:nvPr/>
            </p:nvSpPr>
            <p:spPr>
              <a:xfrm>
                <a:off x="934164" y="5498668"/>
                <a:ext cx="4395827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b="0" i="1" kern="10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1600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arctan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83B4CE0-D2E6-524D-5537-06FC59B1A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64" y="5498668"/>
                <a:ext cx="4395827" cy="891719"/>
              </a:xfrm>
              <a:prstGeom prst="rect">
                <a:avLst/>
              </a:prstGeom>
              <a:blipFill>
                <a:blip r:embed="rId8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09ADB27-6317-E1D5-A486-CD8A2057C72D}"/>
                  </a:ext>
                </a:extLst>
              </p:cNvPr>
              <p:cNvSpPr txBox="1"/>
              <p:nvPr/>
            </p:nvSpPr>
            <p:spPr>
              <a:xfrm>
                <a:off x="5403594" y="4671400"/>
                <a:ext cx="6450049" cy="1535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60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zh-CN" altLang="en-US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zh-CN" altLang="en-US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kern="10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zh-CN" altLang="en-US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+2</m:t>
                          </m:r>
                          <m:func>
                            <m:funcPr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kern="10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  <m:e>
                          <m:r>
                            <a:rPr lang="zh-CN" altLang="en-US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  <m:func>
                            <m:funcPr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kern="10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zh-CN" altLang="en-US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600" i="1" kern="1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  <m:e>
                          <m:r>
                            <a:rPr lang="zh-CN" altLang="en-US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&amp;#</m:t>
                          </m:r>
                        </m:e>
                      </m:eqArr>
                    </m:oMath>
                  </m:oMathPara>
                </a14:m>
                <a:endParaRPr lang="zh-CN" altLang="en-US" sz="1600" i="1" kern="100" dirty="0"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09ADB27-6317-E1D5-A486-CD8A2057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94" y="4671400"/>
                <a:ext cx="6450049" cy="1535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头: 左 27">
            <a:extLst>
              <a:ext uri="{FF2B5EF4-FFF2-40B4-BE49-F238E27FC236}">
                <a16:creationId xmlns:a16="http://schemas.microsoft.com/office/drawing/2014/main" id="{AAEA97CA-7F5A-B5C5-4306-FA9DEE93F462}"/>
              </a:ext>
            </a:extLst>
          </p:cNvPr>
          <p:cNvSpPr/>
          <p:nvPr/>
        </p:nvSpPr>
        <p:spPr>
          <a:xfrm rot="10800000">
            <a:off x="4822478" y="5191969"/>
            <a:ext cx="581117" cy="3385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4F9EB2A-71E1-43FC-7958-3C90826E5982}"/>
              </a:ext>
            </a:extLst>
          </p:cNvPr>
          <p:cNvGrpSpPr/>
          <p:nvPr/>
        </p:nvGrpSpPr>
        <p:grpSpPr>
          <a:xfrm>
            <a:off x="377129" y="2657783"/>
            <a:ext cx="4396303" cy="1732967"/>
            <a:chOff x="2131442" y="4058279"/>
            <a:chExt cx="4396303" cy="1732967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28C019D-AA04-B042-3844-32985A82E85D}"/>
                </a:ext>
              </a:extLst>
            </p:cNvPr>
            <p:cNvGrpSpPr/>
            <p:nvPr/>
          </p:nvGrpSpPr>
          <p:grpSpPr>
            <a:xfrm>
              <a:off x="2131442" y="4058279"/>
              <a:ext cx="4396303" cy="1732967"/>
              <a:chOff x="1029307" y="2446708"/>
              <a:chExt cx="5173694" cy="1964584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7185EDA-FB4F-CA34-9FEC-9C8F13E7922A}"/>
                  </a:ext>
                </a:extLst>
              </p:cNvPr>
              <p:cNvSpPr/>
              <p:nvPr/>
            </p:nvSpPr>
            <p:spPr>
              <a:xfrm>
                <a:off x="1029307" y="2446708"/>
                <a:ext cx="5173134" cy="19645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6B98C353-4A65-2A43-B868-45AFF488B651}"/>
                  </a:ext>
                </a:extLst>
              </p:cNvPr>
              <p:cNvGrpSpPr/>
              <p:nvPr/>
            </p:nvGrpSpPr>
            <p:grpSpPr>
              <a:xfrm>
                <a:off x="1136586" y="2524300"/>
                <a:ext cx="5066415" cy="1863269"/>
                <a:chOff x="1422400" y="2428113"/>
                <a:chExt cx="5066415" cy="1863269"/>
              </a:xfrm>
            </p:grpSpPr>
            <p:sp>
              <p:nvSpPr>
                <p:cNvPr id="75" name="流程图: 可选过程 74">
                  <a:extLst>
                    <a:ext uri="{FF2B5EF4-FFF2-40B4-BE49-F238E27FC236}">
                      <a16:creationId xmlns:a16="http://schemas.microsoft.com/office/drawing/2014/main" id="{CAB2427F-45F7-61F3-0675-6C2EC22832A8}"/>
                    </a:ext>
                  </a:extLst>
                </p:cNvPr>
                <p:cNvSpPr/>
                <p:nvPr/>
              </p:nvSpPr>
              <p:spPr>
                <a:xfrm>
                  <a:off x="2743200" y="3265707"/>
                  <a:ext cx="1050878" cy="423605"/>
                </a:xfrm>
                <a:prstGeom prst="flowChartAlternateProcess">
                  <a:avLst/>
                </a:prstGeom>
                <a:noFill/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过程 78">
                  <a:extLst>
                    <a:ext uri="{FF2B5EF4-FFF2-40B4-BE49-F238E27FC236}">
                      <a16:creationId xmlns:a16="http://schemas.microsoft.com/office/drawing/2014/main" id="{A7039889-8713-174F-F128-0FB1D733AF9B}"/>
                    </a:ext>
                  </a:extLst>
                </p:cNvPr>
                <p:cNvSpPr/>
                <p:nvPr/>
              </p:nvSpPr>
              <p:spPr>
                <a:xfrm>
                  <a:off x="2590799" y="2784838"/>
                  <a:ext cx="45719" cy="1150379"/>
                </a:xfrm>
                <a:prstGeom prst="flowChartProcess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E4DA9363-A678-9D1E-AE85-55A5E914B99F}"/>
                    </a:ext>
                  </a:extLst>
                </p:cNvPr>
                <p:cNvGrpSpPr/>
                <p:nvPr/>
              </p:nvGrpSpPr>
              <p:grpSpPr>
                <a:xfrm>
                  <a:off x="1422400" y="2784838"/>
                  <a:ext cx="939799" cy="1150379"/>
                  <a:chOff x="1422400" y="2784838"/>
                  <a:chExt cx="939799" cy="1150379"/>
                </a:xfrm>
              </p:grpSpPr>
              <p:grpSp>
                <p:nvGrpSpPr>
                  <p:cNvPr id="110" name="组合 109">
                    <a:extLst>
                      <a:ext uri="{FF2B5EF4-FFF2-40B4-BE49-F238E27FC236}">
                        <a16:creationId xmlns:a16="http://schemas.microsoft.com/office/drawing/2014/main" id="{1E2DD543-3E7A-84E7-8CE2-288474E6350E}"/>
                      </a:ext>
                    </a:extLst>
                  </p:cNvPr>
                  <p:cNvGrpSpPr/>
                  <p:nvPr/>
                </p:nvGrpSpPr>
                <p:grpSpPr>
                  <a:xfrm>
                    <a:off x="1422400" y="2784838"/>
                    <a:ext cx="694267" cy="1150379"/>
                    <a:chOff x="1422400" y="2784838"/>
                    <a:chExt cx="694267" cy="1150379"/>
                  </a:xfrm>
                </p:grpSpPr>
                <p:sp>
                  <p:nvSpPr>
                    <p:cNvPr id="113" name="椭圆 112">
                      <a:extLst>
                        <a:ext uri="{FF2B5EF4-FFF2-40B4-BE49-F238E27FC236}">
                          <a16:creationId xmlns:a16="http://schemas.microsoft.com/office/drawing/2014/main" id="{F35F5027-519D-295E-F208-D658E06A3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400" y="3030226"/>
                      <a:ext cx="694267" cy="618907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等腰三角形 113">
                      <a:extLst>
                        <a:ext uri="{FF2B5EF4-FFF2-40B4-BE49-F238E27FC236}">
                          <a16:creationId xmlns:a16="http://schemas.microsoft.com/office/drawing/2014/main" id="{5AFE16C6-4C5D-7849-F59E-B6849BD170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1733" y="3224045"/>
                      <a:ext cx="355600" cy="231267"/>
                    </a:xfrm>
                    <a:prstGeom prst="triangl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115" name="直接连接符 114">
                      <a:extLst>
                        <a:ext uri="{FF2B5EF4-FFF2-40B4-BE49-F238E27FC236}">
                          <a16:creationId xmlns:a16="http://schemas.microsoft.com/office/drawing/2014/main" id="{37A1A126-DAB9-156C-EBE3-F7B9056AB6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91733" y="3224045"/>
                      <a:ext cx="355600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>
                      <a:extLst>
                        <a:ext uri="{FF2B5EF4-FFF2-40B4-BE49-F238E27FC236}">
                          <a16:creationId xmlns:a16="http://schemas.microsoft.com/office/drawing/2014/main" id="{E2F58BCC-38A4-61E2-D93C-1D5269B830E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69533" y="2784838"/>
                      <a:ext cx="0" cy="1150379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1" name="直接箭头连接符 110">
                    <a:extLst>
                      <a:ext uri="{FF2B5EF4-FFF2-40B4-BE49-F238E27FC236}">
                        <a16:creationId xmlns:a16="http://schemas.microsoft.com/office/drawing/2014/main" id="{CBA4A04B-39E7-808E-F574-D13594EC855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116667" y="2784838"/>
                    <a:ext cx="203200" cy="170029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箭头连接符 111">
                    <a:extLst>
                      <a:ext uri="{FF2B5EF4-FFF2-40B4-BE49-F238E27FC236}">
                        <a16:creationId xmlns:a16="http://schemas.microsoft.com/office/drawing/2014/main" id="{A3146431-A9D4-CC43-8CA2-0090301FDF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158999" y="2882132"/>
                    <a:ext cx="203200" cy="170029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流程图: 过程 81">
                  <a:extLst>
                    <a:ext uri="{FF2B5EF4-FFF2-40B4-BE49-F238E27FC236}">
                      <a16:creationId xmlns:a16="http://schemas.microsoft.com/office/drawing/2014/main" id="{4E2CD097-71F0-FBB2-7608-7A4C75075841}"/>
                    </a:ext>
                  </a:extLst>
                </p:cNvPr>
                <p:cNvSpPr/>
                <p:nvPr/>
              </p:nvSpPr>
              <p:spPr>
                <a:xfrm>
                  <a:off x="3945465" y="2784838"/>
                  <a:ext cx="45719" cy="1150379"/>
                </a:xfrm>
                <a:prstGeom prst="flowChartProcess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流程图: 过程 82">
                  <a:extLst>
                    <a:ext uri="{FF2B5EF4-FFF2-40B4-BE49-F238E27FC236}">
                      <a16:creationId xmlns:a16="http://schemas.microsoft.com/office/drawing/2014/main" id="{567AA600-3B22-2E27-B627-E41B2DB1B73E}"/>
                    </a:ext>
                  </a:extLst>
                </p:cNvPr>
                <p:cNvSpPr/>
                <p:nvPr/>
              </p:nvSpPr>
              <p:spPr>
                <a:xfrm>
                  <a:off x="6161166" y="2784838"/>
                  <a:ext cx="110971" cy="1150379"/>
                </a:xfrm>
                <a:prstGeom prst="flowChartProcess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3342923-BF4B-157D-E894-50C157A01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9474" y="2443440"/>
                      <a:ext cx="4379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84" name="文本框 83">
                      <a:extLst>
                        <a:ext uri="{FF2B5EF4-FFF2-40B4-BE49-F238E27FC236}">
                          <a16:creationId xmlns:a16="http://schemas.microsoft.com/office/drawing/2014/main" id="{F3342923-BF4B-157D-E894-50C157A01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9474" y="2443440"/>
                      <a:ext cx="43794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04505158-F826-10CE-28EB-5F2EA7056A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9474" y="3974114"/>
                      <a:ext cx="380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04505158-F826-10CE-28EB-5F2EA7056A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9474" y="3974114"/>
                      <a:ext cx="38023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文本框 87">
                      <a:extLst>
                        <a:ext uri="{FF2B5EF4-FFF2-40B4-BE49-F238E27FC236}">
                          <a16:creationId xmlns:a16="http://schemas.microsoft.com/office/drawing/2014/main" id="{08726020-FB63-A4EA-BBE3-8481F2C47F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84140" y="2441548"/>
                      <a:ext cx="4379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88" name="文本框 87">
                      <a:extLst>
                        <a:ext uri="{FF2B5EF4-FFF2-40B4-BE49-F238E27FC236}">
                          <a16:creationId xmlns:a16="http://schemas.microsoft.com/office/drawing/2014/main" id="{08726020-FB63-A4EA-BBE3-8481F2C47F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84140" y="2441548"/>
                      <a:ext cx="437940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E1868B1D-37BE-486D-FB9D-3A5CCD529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94078" y="3974114"/>
                      <a:ext cx="380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E1868B1D-37BE-486D-FB9D-3A5CCD529E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94078" y="3974114"/>
                      <a:ext cx="380232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B79218C1-1252-CFCF-9C17-C17ED0D20E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1347" y="3977361"/>
                      <a:ext cx="447468" cy="3140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B79218C1-1252-CFCF-9C17-C17ED0D20E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41347" y="3977361"/>
                      <a:ext cx="447468" cy="31402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C764CF75-5983-7DE4-679E-456848742E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02424" y="2441200"/>
                      <a:ext cx="4379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C764CF75-5983-7DE4-679E-456848742E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02424" y="2441200"/>
                      <a:ext cx="437940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4A35E030-D9C8-257C-81E6-CBB55A0F6B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3744" y="3974114"/>
                      <a:ext cx="6511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𝑳𝒂𝒔𝒆𝒓</m:t>
                            </m:r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4A35E030-D9C8-257C-81E6-CBB55A0F6B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3744" y="3974114"/>
                      <a:ext cx="65114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文本框 97">
                      <a:extLst>
                        <a:ext uri="{FF2B5EF4-FFF2-40B4-BE49-F238E27FC236}">
                          <a16:creationId xmlns:a16="http://schemas.microsoft.com/office/drawing/2014/main" id="{141FC083-2DD6-A50F-CFA8-520624F8F4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7169" y="3974114"/>
                      <a:ext cx="143020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𝑬𝒙𝒕𝒆𝒓𝒏𝒂𝒍</m:t>
                            </m:r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𝑪𝒂𝒗𝒊𝒕𝒚</m:t>
                            </m:r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98" name="文本框 97">
                      <a:extLst>
                        <a:ext uri="{FF2B5EF4-FFF2-40B4-BE49-F238E27FC236}">
                          <a16:creationId xmlns:a16="http://schemas.microsoft.com/office/drawing/2014/main" id="{141FC083-2DD6-A50F-CFA8-520624F8F4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7169" y="3974114"/>
                      <a:ext cx="143020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1558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D6CC5F49-1040-AC9E-C722-FE2117459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8532" y="2818706"/>
                  <a:ext cx="126745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34BB879F-473D-5370-1F28-537ED63B6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731" y="2818706"/>
                  <a:ext cx="215265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箭头连接符 100">
                  <a:extLst>
                    <a:ext uri="{FF2B5EF4-FFF2-40B4-BE49-F238E27FC236}">
                      <a16:creationId xmlns:a16="http://schemas.microsoft.com/office/drawing/2014/main" id="{49414BFF-B928-B556-54F3-5EF95C082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8533" y="2428113"/>
                  <a:ext cx="43887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文本框 101">
                      <a:extLst>
                        <a:ext uri="{FF2B5EF4-FFF2-40B4-BE49-F238E27FC236}">
                          <a16:creationId xmlns:a16="http://schemas.microsoft.com/office/drawing/2014/main" id="{65592503-4309-479C-5683-60FC29A87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0784" y="2441200"/>
                      <a:ext cx="3225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102" name="文本框 101">
                      <a:extLst>
                        <a:ext uri="{FF2B5EF4-FFF2-40B4-BE49-F238E27FC236}">
                          <a16:creationId xmlns:a16="http://schemas.microsoft.com/office/drawing/2014/main" id="{65592503-4309-479C-5683-60FC29A87C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0784" y="2441200"/>
                      <a:ext cx="322524" cy="27699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E773471C-7DC3-B931-ED3E-A53826D59A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83599" y="2441200"/>
                      <a:ext cx="4876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𝒆𝒙𝒕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 dirty="0"/>
                    </a:p>
                  </p:txBody>
                </p:sp>
              </mc:Choice>
              <mc:Fallback xmlns="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E773471C-7DC3-B931-ED3E-A53826D59A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599" y="2441200"/>
                      <a:ext cx="487634" cy="27699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941D0B64-E6B8-3FF5-0E2D-4D207C33A310}"/>
                    </a:ext>
                  </a:extLst>
                </p:cNvPr>
                <p:cNvCxnSpPr/>
                <p:nvPr/>
              </p:nvCxnSpPr>
              <p:spPr>
                <a:xfrm flipH="1">
                  <a:off x="2743200" y="3052161"/>
                  <a:ext cx="1050878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箭头连接符 104">
                  <a:extLst>
                    <a:ext uri="{FF2B5EF4-FFF2-40B4-BE49-F238E27FC236}">
                      <a16:creationId xmlns:a16="http://schemas.microsoft.com/office/drawing/2014/main" id="{3F017479-DAFE-84D3-E0D0-9AAA1D089CA0}"/>
                    </a:ext>
                  </a:extLst>
                </p:cNvPr>
                <p:cNvCxnSpPr/>
                <p:nvPr/>
              </p:nvCxnSpPr>
              <p:spPr>
                <a:xfrm>
                  <a:off x="3006592" y="3689312"/>
                  <a:ext cx="651140" cy="0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流程图: 可选过程 105">
                  <a:extLst>
                    <a:ext uri="{FF2B5EF4-FFF2-40B4-BE49-F238E27FC236}">
                      <a16:creationId xmlns:a16="http://schemas.microsoft.com/office/drawing/2014/main" id="{A7A5A070-BAD7-81DE-E958-AD0EE85E04E3}"/>
                    </a:ext>
                  </a:extLst>
                </p:cNvPr>
                <p:cNvSpPr/>
                <p:nvPr/>
              </p:nvSpPr>
              <p:spPr>
                <a:xfrm>
                  <a:off x="4106817" y="3224044"/>
                  <a:ext cx="1902789" cy="474932"/>
                </a:xfrm>
                <a:prstGeom prst="flowChartAlternateProcess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D1A3ED82-586B-EC14-A94C-75A02DA5A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06924" y="3224044"/>
                  <a:ext cx="728619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箭头连接符 107">
                  <a:extLst>
                    <a:ext uri="{FF2B5EF4-FFF2-40B4-BE49-F238E27FC236}">
                      <a16:creationId xmlns:a16="http://schemas.microsoft.com/office/drawing/2014/main" id="{F04E4958-C428-82A4-0B88-C09121C1D9F1}"/>
                    </a:ext>
                  </a:extLst>
                </p:cNvPr>
                <p:cNvCxnSpPr>
                  <a:cxnSpLocks/>
                  <a:stCxn id="106" idx="2"/>
                </p:cNvCxnSpPr>
                <p:nvPr/>
              </p:nvCxnSpPr>
              <p:spPr>
                <a:xfrm flipH="1">
                  <a:off x="4551232" y="3698976"/>
                  <a:ext cx="50698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箭头连接符 108">
                  <a:extLst>
                    <a:ext uri="{FF2B5EF4-FFF2-40B4-BE49-F238E27FC236}">
                      <a16:creationId xmlns:a16="http://schemas.microsoft.com/office/drawing/2014/main" id="{06690158-4EA0-AA0C-2230-0BDF384A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63" y="3265707"/>
                  <a:ext cx="640961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流程图: 可选过程 69">
              <a:extLst>
                <a:ext uri="{FF2B5EF4-FFF2-40B4-BE49-F238E27FC236}">
                  <a16:creationId xmlns:a16="http://schemas.microsoft.com/office/drawing/2014/main" id="{3BAC8A50-F191-52E9-A743-A7F2E7D05CC8}"/>
                </a:ext>
              </a:extLst>
            </p:cNvPr>
            <p:cNvSpPr/>
            <p:nvPr/>
          </p:nvSpPr>
          <p:spPr>
            <a:xfrm>
              <a:off x="4427459" y="4785597"/>
              <a:ext cx="170494" cy="52871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4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1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的时频分析原理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BBAEAE-0566-5607-6F85-AC2E9A61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7" y="1400963"/>
            <a:ext cx="5524500" cy="1752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820739-E270-C3ED-D7AC-5AF62410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07" y="1225969"/>
            <a:ext cx="5881460" cy="48538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CE7094-6775-7147-2D0D-5E0537E898DE}"/>
              </a:ext>
            </a:extLst>
          </p:cNvPr>
          <p:cNvSpPr txBox="1"/>
          <p:nvPr/>
        </p:nvSpPr>
        <p:spPr>
          <a:xfrm>
            <a:off x="469783" y="3704438"/>
            <a:ext cx="4075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要点提取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主频的正确识别与检测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    2.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不同抑制能力对频谱的影响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24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3.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最终参数的测算</a:t>
            </a:r>
          </a:p>
        </p:txBody>
      </p:sp>
    </p:spTree>
    <p:extLst>
      <p:ext uri="{BB962C8B-B14F-4D97-AF65-F5344CB8AC3E}">
        <p14:creationId xmlns:p14="http://schemas.microsoft.com/office/powerpoint/2010/main" val="367025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1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的时频分析原理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1801EB-10C2-5B03-74AF-9ED8176BFC64}"/>
              </a:ext>
            </a:extLst>
          </p:cNvPr>
          <p:cNvGrpSpPr/>
          <p:nvPr/>
        </p:nvGrpSpPr>
        <p:grpSpPr>
          <a:xfrm>
            <a:off x="762303" y="1358631"/>
            <a:ext cx="4070981" cy="4170865"/>
            <a:chOff x="420307" y="1473063"/>
            <a:chExt cx="4070981" cy="41708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CD1A32-5B55-309D-FBB5-A34BBB97E646}"/>
                </a:ext>
              </a:extLst>
            </p:cNvPr>
            <p:cNvSpPr txBox="1"/>
            <p:nvPr/>
          </p:nvSpPr>
          <p:spPr>
            <a:xfrm>
              <a:off x="420307" y="1473063"/>
              <a:ext cx="2644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Sample: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D198E66-14B1-8209-8FF0-0B870C44F67A}"/>
                </a:ext>
              </a:extLst>
            </p:cNvPr>
            <p:cNvGrpSpPr/>
            <p:nvPr/>
          </p:nvGrpSpPr>
          <p:grpSpPr>
            <a:xfrm>
              <a:off x="469783" y="1918595"/>
              <a:ext cx="4021505" cy="3725333"/>
              <a:chOff x="406403" y="1842395"/>
              <a:chExt cx="4021505" cy="3725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E53FB9A-E114-F5E7-1B0C-DEE7943B7700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95" y="1960928"/>
                    <a:ext cx="1176989" cy="4063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groupChr>
                            <m:groupChrPr>
                              <m:chr m:val="→"/>
                              <m:vertJc m:val="bot"/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FFT</m:t>
                              </m:r>
                            </m:e>
                          </m:groupCh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DC06FB0C-002E-4042-A95D-C087D8A3C5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95" y="1960928"/>
                    <a:ext cx="1176989" cy="4063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C737299-9EF3-D65F-6225-C9C23FE9D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509" y="1842395"/>
                <a:ext cx="3988399" cy="846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D126F4A4-61B2-06F4-7E0B-C6A304F22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08" y="1960928"/>
                <a:ext cx="3988400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C56F3C01-0EA6-47CD-BE48-707A12BCC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3" y="5567728"/>
                <a:ext cx="4021505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BE831D79-4123-60BE-2621-8D18D1D4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469783" y="3343708"/>
                    <a:ext cx="2253181" cy="6107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C4192603-7E90-4680-8E72-6D64617CB8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783" y="3343708"/>
                    <a:ext cx="2253181" cy="6107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FABCDBC-BD54-7330-5239-D2D502D09F0B}"/>
                      </a:ext>
                    </a:extLst>
                  </p:cNvPr>
                  <p:cNvSpPr txBox="1"/>
                  <p:nvPr/>
                </p:nvSpPr>
                <p:spPr>
                  <a:xfrm>
                    <a:off x="439508" y="2550153"/>
                    <a:ext cx="2776337" cy="631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63B297F8-7C7D-47B7-9C4E-3940BA73D4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508" y="2550153"/>
                    <a:ext cx="2776337" cy="6310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911E93D-302F-BDB9-F3E2-7E2FDFACD3A8}"/>
                      </a:ext>
                    </a:extLst>
                  </p:cNvPr>
                  <p:cNvSpPr txBox="1"/>
                  <p:nvPr/>
                </p:nvSpPr>
                <p:spPr>
                  <a:xfrm>
                    <a:off x="439508" y="4219042"/>
                    <a:ext cx="250805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647F761C-570D-481F-9476-C06A5BEA80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508" y="4219042"/>
                    <a:ext cx="250805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30" t="-2222" r="-316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88A08164-D61A-4F9D-E809-E0E44D8321F0}"/>
                      </a:ext>
                    </a:extLst>
                  </p:cNvPr>
                  <p:cNvSpPr txBox="1"/>
                  <p:nvPr/>
                </p:nvSpPr>
                <p:spPr>
                  <a:xfrm>
                    <a:off x="439508" y="4861688"/>
                    <a:ext cx="3988400" cy="6721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groupChr>
                            <m:groupChrPr>
                              <m:chr m:val="←"/>
                              <m:vertJc m:val="bot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e>
                          </m:groupCh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29C404AE-5916-486D-89C9-B6679BFEAC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508" y="4861688"/>
                    <a:ext cx="3988400" cy="6721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A2E811D-5A0A-5248-D416-B6C8D2657B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552"/>
          <a:stretch/>
        </p:blipFill>
        <p:spPr>
          <a:xfrm>
            <a:off x="5578763" y="1215229"/>
            <a:ext cx="6274881" cy="46228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0D87819-CA88-063E-5940-08D63AE3E029}"/>
              </a:ext>
            </a:extLst>
          </p:cNvPr>
          <p:cNvSpPr txBox="1"/>
          <p:nvPr/>
        </p:nvSpPr>
        <p:spPr>
          <a:xfrm>
            <a:off x="5757644" y="57330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I. Khan and U. Zabit, “Sparsity Promoting Frequency Sampling Method for Estimation of Displacement and Self-Mixing Interferometry Parameters,” in IEEE Sensors Journal, vol. 21, no. 9, pp. 10587-10594, 1 May1, 2021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03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CF202F5C-A7E2-4CB6-E6C6-A3340115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740" y="1504737"/>
            <a:ext cx="6260260" cy="485813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1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的时频分析原理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BBAEAE-0566-5607-6F85-AC2E9A615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07" y="1400963"/>
            <a:ext cx="5524500" cy="17526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C1D39D2-85E3-ED44-1B91-C046446012BC}"/>
              </a:ext>
            </a:extLst>
          </p:cNvPr>
          <p:cNvSpPr txBox="1"/>
          <p:nvPr/>
        </p:nvSpPr>
        <p:spPr>
          <a:xfrm>
            <a:off x="469783" y="3704438"/>
            <a:ext cx="459613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要点提取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从信号端而不是输出端信号处理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24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    2.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主频的正确识别与检测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</a:t>
            </a:r>
          </a:p>
          <a:p>
            <a:pPr>
              <a:spcAft>
                <a:spcPts val="24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3.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不同抑制能力对频谱的影响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24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4.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最终参数的测算</a:t>
            </a:r>
          </a:p>
        </p:txBody>
      </p:sp>
    </p:spTree>
    <p:extLst>
      <p:ext uri="{BB962C8B-B14F-4D97-AF65-F5344CB8AC3E}">
        <p14:creationId xmlns:p14="http://schemas.microsoft.com/office/powerpoint/2010/main" val="405516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pic>
        <p:nvPicPr>
          <p:cNvPr id="43" name="图片 42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35ADADCE-224D-89F8-C254-88987D51F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DD65C1-9427-127C-4F6F-C0741FD892A3}"/>
              </a:ext>
            </a:extLst>
          </p:cNvPr>
          <p:cNvSpPr txBox="1"/>
          <p:nvPr/>
        </p:nvSpPr>
        <p:spPr>
          <a:xfrm>
            <a:off x="6824133" y="2677980"/>
            <a:ext cx="426720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信号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426E6-FDDA-E05D-2ACF-B532F2B4B2D7}"/>
              </a:ext>
            </a:extLst>
          </p:cNvPr>
          <p:cNvSpPr txBox="1"/>
          <p:nvPr/>
        </p:nvSpPr>
        <p:spPr>
          <a:xfrm>
            <a:off x="5454869" y="3001146"/>
            <a:ext cx="1507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9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CDCC1A-3EA8-48F4-9758-D3F5F56ACFAE}"/>
              </a:ext>
            </a:extLst>
          </p:cNvPr>
          <p:cNvCxnSpPr>
            <a:cxnSpLocks/>
          </p:cNvCxnSpPr>
          <p:nvPr/>
        </p:nvCxnSpPr>
        <p:spPr>
          <a:xfrm>
            <a:off x="327171" y="1040235"/>
            <a:ext cx="11526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0D5344-3438-41CB-896E-E097172C34EB}"/>
              </a:ext>
            </a:extLst>
          </p:cNvPr>
          <p:cNvGrpSpPr/>
          <p:nvPr/>
        </p:nvGrpSpPr>
        <p:grpSpPr>
          <a:xfrm>
            <a:off x="9751171" y="348980"/>
            <a:ext cx="1862788" cy="531159"/>
            <a:chOff x="7898765" y="538480"/>
            <a:chExt cx="3631565" cy="934085"/>
          </a:xfrm>
        </p:grpSpPr>
        <p:pic>
          <p:nvPicPr>
            <p:cNvPr id="34" name="图片 33" descr="校徽-小">
              <a:extLst>
                <a:ext uri="{FF2B5EF4-FFF2-40B4-BE49-F238E27FC236}">
                  <a16:creationId xmlns:a16="http://schemas.microsoft.com/office/drawing/2014/main" id="{D97DA3FD-7275-4A9F-98CC-C91497C2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898765" y="538480"/>
              <a:ext cx="894080" cy="889000"/>
            </a:xfrm>
            <a:prstGeom prst="rect">
              <a:avLst/>
            </a:prstGeom>
          </p:spPr>
        </p:pic>
        <p:pic>
          <p:nvPicPr>
            <p:cNvPr id="35" name="图片 34" descr="QQ图片20200520153341">
              <a:extLst>
                <a:ext uri="{FF2B5EF4-FFF2-40B4-BE49-F238E27FC236}">
                  <a16:creationId xmlns:a16="http://schemas.microsoft.com/office/drawing/2014/main" id="{BC0AE227-6CFE-4CBC-BA46-D6F29594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911590" y="538480"/>
              <a:ext cx="2618740" cy="93408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7C0FF1-F8F5-412A-9B37-C5B49FB5EA5F}"/>
              </a:ext>
            </a:extLst>
          </p:cNvPr>
          <p:cNvSpPr txBox="1"/>
          <p:nvPr/>
        </p:nvSpPr>
        <p:spPr>
          <a:xfrm>
            <a:off x="469783" y="679508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不同反馈区域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SMI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时频分析算法设计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D0054F-C5A8-EAAC-9F8C-374BAA5E6B5F}"/>
                  </a:ext>
                </a:extLst>
              </p:cNvPr>
              <p:cNvSpPr txBox="1"/>
              <p:nvPr/>
            </p:nvSpPr>
            <p:spPr>
              <a:xfrm>
                <a:off x="977783" y="1455596"/>
                <a:ext cx="620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𝑑𝐿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D0054F-C5A8-EAAC-9F8C-374BAA5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83" y="1455596"/>
                <a:ext cx="6208623" cy="246221"/>
              </a:xfrm>
              <a:prstGeom prst="rect">
                <a:avLst/>
              </a:prstGeom>
              <a:blipFill>
                <a:blip r:embed="rId4"/>
                <a:stretch>
                  <a:fillRect l="-196" r="-589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3144713-9A02-EACA-AC3B-8625220496F5}"/>
              </a:ext>
            </a:extLst>
          </p:cNvPr>
          <p:cNvSpPr txBox="1"/>
          <p:nvPr/>
        </p:nvSpPr>
        <p:spPr>
          <a:xfrm>
            <a:off x="498910" y="14009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0057A0C-D66F-52E1-E545-2EF2FFF779EC}"/>
                  </a:ext>
                </a:extLst>
              </p:cNvPr>
              <p:cNvSpPr txBox="1"/>
              <p:nvPr/>
            </p:nvSpPr>
            <p:spPr>
              <a:xfrm>
                <a:off x="940832" y="1958518"/>
                <a:ext cx="4430059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𝐶𝑠𝑖𝑛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0057A0C-D66F-52E1-E545-2EF2FFF7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2" y="1958518"/>
                <a:ext cx="4430059" cy="519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81921F-005E-6E2E-91E8-0DABA2D00E0E}"/>
                  </a:ext>
                </a:extLst>
              </p:cNvPr>
              <p:cNvSpPr txBox="1"/>
              <p:nvPr/>
            </p:nvSpPr>
            <p:spPr>
              <a:xfrm>
                <a:off x="977783" y="2737454"/>
                <a:ext cx="6103273" cy="939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𝐹𝑃𝑀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𝐶𝑠𝑖𝑛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≈0.03≈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105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81921F-005E-6E2E-91E8-0DABA2D00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83" y="2737454"/>
                <a:ext cx="6103273" cy="939744"/>
              </a:xfrm>
              <a:prstGeom prst="rect">
                <a:avLst/>
              </a:prstGeom>
              <a:blipFill>
                <a:blip r:embed="rId6"/>
                <a:stretch>
                  <a:fillRect l="-1497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7768E9-B69F-A597-4268-0604A830DE68}"/>
                  </a:ext>
                </a:extLst>
              </p:cNvPr>
              <p:cNvSpPr txBox="1"/>
              <p:nvPr/>
            </p:nvSpPr>
            <p:spPr>
              <a:xfrm>
                <a:off x="977783" y="3871603"/>
                <a:ext cx="51608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105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420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7768E9-B69F-A597-4268-0604A830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83" y="3871603"/>
                <a:ext cx="5160835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06CA36C-D3D9-9E3B-658A-F3FACEFF9179}"/>
                  </a:ext>
                </a:extLst>
              </p:cNvPr>
              <p:cNvSpPr txBox="1"/>
              <p:nvPr/>
            </p:nvSpPr>
            <p:spPr>
              <a:xfrm>
                <a:off x="940832" y="4650855"/>
                <a:ext cx="6822572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𝑑𝐿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420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)≈[0, 15.4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06CA36C-D3D9-9E3B-658A-F3FACEFF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2" y="4650855"/>
                <a:ext cx="6822572" cy="467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00F674F-3EAB-DA6E-D1CA-F5E2F59644C7}"/>
              </a:ext>
            </a:extLst>
          </p:cNvPr>
          <p:cNvSpPr txBox="1"/>
          <p:nvPr/>
        </p:nvSpPr>
        <p:spPr>
          <a:xfrm>
            <a:off x="498910" y="472642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EA2BEF-6212-6980-1E64-CF5E9CD8EBA3}"/>
                  </a:ext>
                </a:extLst>
              </p:cNvPr>
              <p:cNvSpPr txBox="1"/>
              <p:nvPr/>
            </p:nvSpPr>
            <p:spPr>
              <a:xfrm>
                <a:off x="940832" y="5365670"/>
                <a:ext cx="3558602" cy="674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𝑑𝐿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𝑑𝐿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420</m:t>
                              </m:r>
                            </m:den>
                          </m:f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420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EA2BEF-6212-6980-1E64-CF5E9CD8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2" y="5365670"/>
                <a:ext cx="3558602" cy="6740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2E159FFB-421B-48C1-0566-0D6940DF47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2232" y="1578706"/>
            <a:ext cx="3317878" cy="40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0230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主成分分析问题规划</Template>
  <TotalTime>63143</TotalTime>
  <Words>1234</Words>
  <Application>Microsoft Office PowerPoint</Application>
  <PresentationFormat>宽屏</PresentationFormat>
  <Paragraphs>175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Microsoft YaHei UI</vt:lpstr>
      <vt:lpstr>等线</vt:lpstr>
      <vt:lpstr>黑体</vt:lpstr>
      <vt:lpstr>微软雅黑</vt:lpstr>
      <vt:lpstr>新宋体</vt:lpstr>
      <vt:lpstr>Calibri</vt:lpstr>
      <vt:lpstr>Cambria Math</vt:lpstr>
      <vt:lpstr>Franklin Gothic Book</vt:lpstr>
      <vt:lpstr>Times New Roman</vt:lpstr>
      <vt:lpstr>1_RetrospectVTI</vt:lpstr>
      <vt:lpstr>基于多维处理法的跨反馈区域自混合振动信号的鲁棒性提取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谢 聆 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主成分分析问题规划 (PCA)</dc:title>
  <dc:creator>友 老</dc:creator>
  <cp:lastModifiedBy>葛 旋转</cp:lastModifiedBy>
  <cp:revision>119</cp:revision>
  <dcterms:created xsi:type="dcterms:W3CDTF">2021-04-26T06:53:33Z</dcterms:created>
  <dcterms:modified xsi:type="dcterms:W3CDTF">2022-05-17T17:19:56Z</dcterms:modified>
</cp:coreProperties>
</file>